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  <p:sldMasterId id="2147483732" r:id="rId2"/>
  </p:sldMasterIdLst>
  <p:sldIdLst>
    <p:sldId id="256" r:id="rId3"/>
    <p:sldId id="257" r:id="rId4"/>
    <p:sldId id="279" r:id="rId5"/>
    <p:sldId id="282" r:id="rId6"/>
    <p:sldId id="280" r:id="rId7"/>
    <p:sldId id="281" r:id="rId8"/>
    <p:sldId id="283" r:id="rId9"/>
    <p:sldId id="284" r:id="rId10"/>
    <p:sldId id="289" r:id="rId11"/>
    <p:sldId id="290" r:id="rId12"/>
    <p:sldId id="287" r:id="rId13"/>
    <p:sldId id="285" r:id="rId14"/>
    <p:sldId id="291" r:id="rId15"/>
    <p:sldId id="292" r:id="rId16"/>
    <p:sldId id="293" r:id="rId17"/>
    <p:sldId id="294" r:id="rId18"/>
    <p:sldId id="295" r:id="rId19"/>
    <p:sldId id="296" r:id="rId20"/>
    <p:sldId id="297" r:id="rId21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4" Type="http://schemas.openxmlformats.org/officeDocument/2006/relationships/image" Target="../media/image2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svg"/><Relationship Id="rId1" Type="http://schemas.openxmlformats.org/officeDocument/2006/relationships/image" Target="../media/image26.png"/><Relationship Id="rId4" Type="http://schemas.openxmlformats.org/officeDocument/2006/relationships/image" Target="../media/image2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142BA1-E894-433D-A099-427DA491ED2E}" type="doc">
      <dgm:prSet loTypeId="urn:microsoft.com/office/officeart/2005/8/layout/vProcess5" loCatId="process" qsTypeId="urn:microsoft.com/office/officeart/2005/8/quickstyle/simple3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9D27837-37ED-4412-999C-7E618776E568}">
      <dgm:prSet/>
      <dgm:spPr/>
      <dgm:t>
        <a:bodyPr/>
        <a:lstStyle/>
        <a:p>
          <a:r>
            <a:rPr lang="en-US" baseline="0"/>
            <a:t>Select ~10 lines from the text</a:t>
          </a:r>
          <a:r>
            <a:rPr lang="zh-HK" baseline="0"/>
            <a:t> </a:t>
          </a:r>
          <a:r>
            <a:rPr lang="en-US" baseline="0"/>
            <a:t>where</a:t>
          </a:r>
          <a:r>
            <a:rPr lang="zh-HK" baseline="0"/>
            <a:t> </a:t>
          </a:r>
          <a:r>
            <a:rPr lang="en-US" baseline="0"/>
            <a:t>at</a:t>
          </a:r>
          <a:r>
            <a:rPr lang="zh-HK" baseline="0"/>
            <a:t> </a:t>
          </a:r>
          <a:r>
            <a:rPr lang="en-US" baseline="0"/>
            <a:t>least</a:t>
          </a:r>
          <a:r>
            <a:rPr lang="zh-HK" baseline="0"/>
            <a:t> </a:t>
          </a:r>
          <a:r>
            <a:rPr lang="en-US" baseline="0"/>
            <a:t>two entities are mentioned</a:t>
          </a:r>
          <a:endParaRPr lang="en-US"/>
        </a:p>
      </dgm:t>
    </dgm:pt>
    <dgm:pt modelId="{C9EF467E-6853-4E35-BD5C-4BD172C7C8B9}" type="parTrans" cxnId="{BF08BB7E-3DBA-49D4-A705-7C80D54F961C}">
      <dgm:prSet/>
      <dgm:spPr/>
      <dgm:t>
        <a:bodyPr/>
        <a:lstStyle/>
        <a:p>
          <a:endParaRPr lang="en-US"/>
        </a:p>
      </dgm:t>
    </dgm:pt>
    <dgm:pt modelId="{E5525929-7D4D-4F7A-8C1F-F3218F733897}" type="sibTrans" cxnId="{BF08BB7E-3DBA-49D4-A705-7C80D54F961C}">
      <dgm:prSet/>
      <dgm:spPr/>
      <dgm:t>
        <a:bodyPr/>
        <a:lstStyle/>
        <a:p>
          <a:endParaRPr lang="en-US"/>
        </a:p>
      </dgm:t>
    </dgm:pt>
    <dgm:pt modelId="{72B99740-DB8A-45B8-A1EA-7C82C438660A}">
      <dgm:prSet/>
      <dgm:spPr/>
      <dgm:t>
        <a:bodyPr/>
        <a:lstStyle/>
        <a:p>
          <a:r>
            <a:rPr lang="en-US" baseline="0"/>
            <a:t>Create two trails and name them (e.g. Alice, the cattle guard)</a:t>
          </a:r>
          <a:endParaRPr lang="en-US"/>
        </a:p>
      </dgm:t>
    </dgm:pt>
    <dgm:pt modelId="{0EC37DEB-9C7F-40BE-8179-55C1A697E655}" type="parTrans" cxnId="{636AD08D-435C-4020-ABDD-74F27402354B}">
      <dgm:prSet/>
      <dgm:spPr/>
      <dgm:t>
        <a:bodyPr/>
        <a:lstStyle/>
        <a:p>
          <a:endParaRPr lang="en-US"/>
        </a:p>
      </dgm:t>
    </dgm:pt>
    <dgm:pt modelId="{EC67705F-0C8F-4203-BF6E-6486DA47CA89}" type="sibTrans" cxnId="{636AD08D-435C-4020-ABDD-74F27402354B}">
      <dgm:prSet/>
      <dgm:spPr/>
      <dgm:t>
        <a:bodyPr/>
        <a:lstStyle/>
        <a:p>
          <a:endParaRPr lang="en-US"/>
        </a:p>
      </dgm:t>
    </dgm:pt>
    <dgm:pt modelId="{FAC63250-0A31-45D0-88F5-9AE416389D97}" type="pres">
      <dgm:prSet presAssocID="{97142BA1-E894-433D-A099-427DA491ED2E}" presName="outerComposite" presStyleCnt="0">
        <dgm:presLayoutVars>
          <dgm:chMax val="5"/>
          <dgm:dir/>
          <dgm:resizeHandles val="exact"/>
        </dgm:presLayoutVars>
      </dgm:prSet>
      <dgm:spPr/>
    </dgm:pt>
    <dgm:pt modelId="{A7583EFB-76D7-4A78-A2EB-D590886BB5B9}" type="pres">
      <dgm:prSet presAssocID="{97142BA1-E894-433D-A099-427DA491ED2E}" presName="dummyMaxCanvas" presStyleCnt="0">
        <dgm:presLayoutVars/>
      </dgm:prSet>
      <dgm:spPr/>
    </dgm:pt>
    <dgm:pt modelId="{BC17CC87-ADD2-406F-8A24-F42E6B83BA35}" type="pres">
      <dgm:prSet presAssocID="{97142BA1-E894-433D-A099-427DA491ED2E}" presName="TwoNodes_1" presStyleLbl="node1" presStyleIdx="0" presStyleCnt="2">
        <dgm:presLayoutVars>
          <dgm:bulletEnabled val="1"/>
        </dgm:presLayoutVars>
      </dgm:prSet>
      <dgm:spPr/>
    </dgm:pt>
    <dgm:pt modelId="{2ECC4F00-13B2-4298-8D86-3D1315D23461}" type="pres">
      <dgm:prSet presAssocID="{97142BA1-E894-433D-A099-427DA491ED2E}" presName="TwoNodes_2" presStyleLbl="node1" presStyleIdx="1" presStyleCnt="2">
        <dgm:presLayoutVars>
          <dgm:bulletEnabled val="1"/>
        </dgm:presLayoutVars>
      </dgm:prSet>
      <dgm:spPr/>
    </dgm:pt>
    <dgm:pt modelId="{1A23D455-8B92-4763-B111-2000892BDC74}" type="pres">
      <dgm:prSet presAssocID="{97142BA1-E894-433D-A099-427DA491ED2E}" presName="TwoConn_1-2" presStyleLbl="fgAccFollowNode1" presStyleIdx="0" presStyleCnt="1">
        <dgm:presLayoutVars>
          <dgm:bulletEnabled val="1"/>
        </dgm:presLayoutVars>
      </dgm:prSet>
      <dgm:spPr/>
    </dgm:pt>
    <dgm:pt modelId="{6D3F7E37-DFE6-4D3C-8710-70BB9B98DF4E}" type="pres">
      <dgm:prSet presAssocID="{97142BA1-E894-433D-A099-427DA491ED2E}" presName="TwoNodes_1_text" presStyleLbl="node1" presStyleIdx="1" presStyleCnt="2">
        <dgm:presLayoutVars>
          <dgm:bulletEnabled val="1"/>
        </dgm:presLayoutVars>
      </dgm:prSet>
      <dgm:spPr/>
    </dgm:pt>
    <dgm:pt modelId="{A6A2A3E3-EE04-4169-9B84-62E9728220E8}" type="pres">
      <dgm:prSet presAssocID="{97142BA1-E894-433D-A099-427DA491ED2E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6DD7F271-A879-414C-844B-62382275B815}" type="presOf" srcId="{72B99740-DB8A-45B8-A1EA-7C82C438660A}" destId="{2ECC4F00-13B2-4298-8D86-3D1315D23461}" srcOrd="0" destOrd="0" presId="urn:microsoft.com/office/officeart/2005/8/layout/vProcess5"/>
    <dgm:cxn modelId="{BF08BB7E-3DBA-49D4-A705-7C80D54F961C}" srcId="{97142BA1-E894-433D-A099-427DA491ED2E}" destId="{89D27837-37ED-4412-999C-7E618776E568}" srcOrd="0" destOrd="0" parTransId="{C9EF467E-6853-4E35-BD5C-4BD172C7C8B9}" sibTransId="{E5525929-7D4D-4F7A-8C1F-F3218F733897}"/>
    <dgm:cxn modelId="{636AD08D-435C-4020-ABDD-74F27402354B}" srcId="{97142BA1-E894-433D-A099-427DA491ED2E}" destId="{72B99740-DB8A-45B8-A1EA-7C82C438660A}" srcOrd="1" destOrd="0" parTransId="{0EC37DEB-9C7F-40BE-8179-55C1A697E655}" sibTransId="{EC67705F-0C8F-4203-BF6E-6486DA47CA89}"/>
    <dgm:cxn modelId="{BC5089AC-183C-4469-9368-D18CE8CC5AF9}" type="presOf" srcId="{72B99740-DB8A-45B8-A1EA-7C82C438660A}" destId="{A6A2A3E3-EE04-4169-9B84-62E9728220E8}" srcOrd="1" destOrd="0" presId="urn:microsoft.com/office/officeart/2005/8/layout/vProcess5"/>
    <dgm:cxn modelId="{E67215C0-5F76-4EE3-9A8F-C0F6C6FAE004}" type="presOf" srcId="{89D27837-37ED-4412-999C-7E618776E568}" destId="{BC17CC87-ADD2-406F-8A24-F42E6B83BA35}" srcOrd="0" destOrd="0" presId="urn:microsoft.com/office/officeart/2005/8/layout/vProcess5"/>
    <dgm:cxn modelId="{1ECAD3CC-8BD5-4A10-8B2F-0A4F21E429E3}" type="presOf" srcId="{97142BA1-E894-433D-A099-427DA491ED2E}" destId="{FAC63250-0A31-45D0-88F5-9AE416389D97}" srcOrd="0" destOrd="0" presId="urn:microsoft.com/office/officeart/2005/8/layout/vProcess5"/>
    <dgm:cxn modelId="{101EA3D8-C281-475A-89E9-6B7484FDAAE2}" type="presOf" srcId="{89D27837-37ED-4412-999C-7E618776E568}" destId="{6D3F7E37-DFE6-4D3C-8710-70BB9B98DF4E}" srcOrd="1" destOrd="0" presId="urn:microsoft.com/office/officeart/2005/8/layout/vProcess5"/>
    <dgm:cxn modelId="{888751F5-0BBD-475C-AE42-6E3F80404307}" type="presOf" srcId="{E5525929-7D4D-4F7A-8C1F-F3218F733897}" destId="{1A23D455-8B92-4763-B111-2000892BDC74}" srcOrd="0" destOrd="0" presId="urn:microsoft.com/office/officeart/2005/8/layout/vProcess5"/>
    <dgm:cxn modelId="{B51BBF90-085E-42ED-8A16-AEE88A499DCB}" type="presParOf" srcId="{FAC63250-0A31-45D0-88F5-9AE416389D97}" destId="{A7583EFB-76D7-4A78-A2EB-D590886BB5B9}" srcOrd="0" destOrd="0" presId="urn:microsoft.com/office/officeart/2005/8/layout/vProcess5"/>
    <dgm:cxn modelId="{00EE40F0-9B3E-45F1-AC4A-2F50C114A4E3}" type="presParOf" srcId="{FAC63250-0A31-45D0-88F5-9AE416389D97}" destId="{BC17CC87-ADD2-406F-8A24-F42E6B83BA35}" srcOrd="1" destOrd="0" presId="urn:microsoft.com/office/officeart/2005/8/layout/vProcess5"/>
    <dgm:cxn modelId="{03F5C837-148E-4E10-A6E3-BF0520785962}" type="presParOf" srcId="{FAC63250-0A31-45D0-88F5-9AE416389D97}" destId="{2ECC4F00-13B2-4298-8D86-3D1315D23461}" srcOrd="2" destOrd="0" presId="urn:microsoft.com/office/officeart/2005/8/layout/vProcess5"/>
    <dgm:cxn modelId="{D26EA67D-1274-4BE6-9861-2400D9AFFCF1}" type="presParOf" srcId="{FAC63250-0A31-45D0-88F5-9AE416389D97}" destId="{1A23D455-8B92-4763-B111-2000892BDC74}" srcOrd="3" destOrd="0" presId="urn:microsoft.com/office/officeart/2005/8/layout/vProcess5"/>
    <dgm:cxn modelId="{785CC0AD-F220-4A0C-A930-240CDD7FD1D1}" type="presParOf" srcId="{FAC63250-0A31-45D0-88F5-9AE416389D97}" destId="{6D3F7E37-DFE6-4D3C-8710-70BB9B98DF4E}" srcOrd="4" destOrd="0" presId="urn:microsoft.com/office/officeart/2005/8/layout/vProcess5"/>
    <dgm:cxn modelId="{3598B53C-DE10-4540-802B-EDC6480071D4}" type="presParOf" srcId="{FAC63250-0A31-45D0-88F5-9AE416389D97}" destId="{A6A2A3E3-EE04-4169-9B84-62E9728220E8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142BA1-E894-433D-A099-427DA491ED2E}" type="doc">
      <dgm:prSet loTypeId="urn:microsoft.com/office/officeart/2018/2/layout/IconCircleList" loCatId="icon" qsTypeId="urn:microsoft.com/office/officeart/2005/8/quickstyle/simple3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9D27837-37ED-4412-999C-7E618776E56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500" dirty="0"/>
            <a:t>Find two referents that are mentioned </a:t>
          </a:r>
          <a:r>
            <a:rPr lang="en-US" sz="2500" b="1" dirty="0"/>
            <a:t>at least four times</a:t>
          </a:r>
          <a:r>
            <a:rPr lang="en-US" sz="2500" dirty="0"/>
            <a:t>: One animate (i.e. human/animal), one inanimate</a:t>
          </a:r>
        </a:p>
      </dgm:t>
    </dgm:pt>
    <dgm:pt modelId="{C9EF467E-6853-4E35-BD5C-4BD172C7C8B9}" type="parTrans" cxnId="{BF08BB7E-3DBA-49D4-A705-7C80D54F961C}">
      <dgm:prSet/>
      <dgm:spPr/>
      <dgm:t>
        <a:bodyPr/>
        <a:lstStyle/>
        <a:p>
          <a:endParaRPr lang="en-US"/>
        </a:p>
      </dgm:t>
    </dgm:pt>
    <dgm:pt modelId="{E5525929-7D4D-4F7A-8C1F-F3218F733897}" type="sibTrans" cxnId="{BF08BB7E-3DBA-49D4-A705-7C80D54F961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2B99740-DB8A-45B8-A1EA-7C82C438660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500" dirty="0"/>
            <a:t>Create two trails and observe how the length of individual mentions (tracks) change over the course of the trail</a:t>
          </a:r>
        </a:p>
      </dgm:t>
    </dgm:pt>
    <dgm:pt modelId="{0EC37DEB-9C7F-40BE-8179-55C1A697E655}" type="parTrans" cxnId="{636AD08D-435C-4020-ABDD-74F27402354B}">
      <dgm:prSet/>
      <dgm:spPr/>
      <dgm:t>
        <a:bodyPr/>
        <a:lstStyle/>
        <a:p>
          <a:endParaRPr lang="en-US"/>
        </a:p>
      </dgm:t>
    </dgm:pt>
    <dgm:pt modelId="{EC67705F-0C8F-4203-BF6E-6486DA47CA89}" type="sibTrans" cxnId="{636AD08D-435C-4020-ABDD-74F27402354B}">
      <dgm:prSet/>
      <dgm:spPr/>
      <dgm:t>
        <a:bodyPr/>
        <a:lstStyle/>
        <a:p>
          <a:endParaRPr lang="en-US"/>
        </a:p>
      </dgm:t>
    </dgm:pt>
    <dgm:pt modelId="{80474F97-1A4F-4715-9C7E-23B397CFBB77}" type="pres">
      <dgm:prSet presAssocID="{97142BA1-E894-433D-A099-427DA491ED2E}" presName="root" presStyleCnt="0">
        <dgm:presLayoutVars>
          <dgm:dir/>
          <dgm:resizeHandles val="exact"/>
        </dgm:presLayoutVars>
      </dgm:prSet>
      <dgm:spPr/>
    </dgm:pt>
    <dgm:pt modelId="{9F1BF0F5-89EE-4397-984E-1ED9D4E7C152}" type="pres">
      <dgm:prSet presAssocID="{97142BA1-E894-433D-A099-427DA491ED2E}" presName="container" presStyleCnt="0">
        <dgm:presLayoutVars>
          <dgm:dir/>
          <dgm:resizeHandles val="exact"/>
        </dgm:presLayoutVars>
      </dgm:prSet>
      <dgm:spPr/>
    </dgm:pt>
    <dgm:pt modelId="{76F7405D-02CB-46A3-9991-DD1871D3057E}" type="pres">
      <dgm:prSet presAssocID="{89D27837-37ED-4412-999C-7E618776E568}" presName="compNode" presStyleCnt="0"/>
      <dgm:spPr/>
    </dgm:pt>
    <dgm:pt modelId="{EF715678-F47F-44EF-9934-6B5F0F34A4E2}" type="pres">
      <dgm:prSet presAssocID="{89D27837-37ED-4412-999C-7E618776E568}" presName="iconBgRect" presStyleLbl="bgShp" presStyleIdx="0" presStyleCnt="2"/>
      <dgm:spPr/>
    </dgm:pt>
    <dgm:pt modelId="{CD47DB2C-3E54-455D-BEB2-E1CE69F6002B}" type="pres">
      <dgm:prSet presAssocID="{89D27837-37ED-4412-999C-7E618776E56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狗"/>
        </a:ext>
      </dgm:extLst>
    </dgm:pt>
    <dgm:pt modelId="{4D3B769E-C0A7-4519-8B31-CF3ED186BC71}" type="pres">
      <dgm:prSet presAssocID="{89D27837-37ED-4412-999C-7E618776E568}" presName="spaceRect" presStyleCnt="0"/>
      <dgm:spPr/>
    </dgm:pt>
    <dgm:pt modelId="{FFA9C7D5-46B1-4EF8-AADC-BBB381571B97}" type="pres">
      <dgm:prSet presAssocID="{89D27837-37ED-4412-999C-7E618776E568}" presName="textRect" presStyleLbl="revTx" presStyleIdx="0" presStyleCnt="2">
        <dgm:presLayoutVars>
          <dgm:chMax val="1"/>
          <dgm:chPref val="1"/>
        </dgm:presLayoutVars>
      </dgm:prSet>
      <dgm:spPr/>
    </dgm:pt>
    <dgm:pt modelId="{DCE8D099-FECC-4806-AD5B-FFE434D1A657}" type="pres">
      <dgm:prSet presAssocID="{E5525929-7D4D-4F7A-8C1F-F3218F733897}" presName="sibTrans" presStyleLbl="sibTrans2D1" presStyleIdx="0" presStyleCnt="0"/>
      <dgm:spPr/>
    </dgm:pt>
    <dgm:pt modelId="{E7B57A5A-123C-4596-8CCD-91E09AA0D31B}" type="pres">
      <dgm:prSet presAssocID="{72B99740-DB8A-45B8-A1EA-7C82C438660A}" presName="compNode" presStyleCnt="0"/>
      <dgm:spPr/>
    </dgm:pt>
    <dgm:pt modelId="{BE8EE3E8-B5FE-4F62-B241-F5C8C33C79AD}" type="pres">
      <dgm:prSet presAssocID="{72B99740-DB8A-45B8-A1EA-7C82C438660A}" presName="iconBgRect" presStyleLbl="bgShp" presStyleIdx="1" presStyleCnt="2"/>
      <dgm:spPr/>
    </dgm:pt>
    <dgm:pt modelId="{D783AFA3-19E8-40C7-8299-B5D86FBA65CF}" type="pres">
      <dgm:prSet presAssocID="{72B99740-DB8A-45B8-A1EA-7C82C438660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鞋印"/>
        </a:ext>
      </dgm:extLst>
    </dgm:pt>
    <dgm:pt modelId="{601FEC4D-6D3C-4973-ADE2-7B2589242393}" type="pres">
      <dgm:prSet presAssocID="{72B99740-DB8A-45B8-A1EA-7C82C438660A}" presName="spaceRect" presStyleCnt="0"/>
      <dgm:spPr/>
    </dgm:pt>
    <dgm:pt modelId="{E3A97D6F-DB5C-46A4-A334-60609524F6E9}" type="pres">
      <dgm:prSet presAssocID="{72B99740-DB8A-45B8-A1EA-7C82C438660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D5A9A62-12EC-44D1-BB4F-A4C2C9519921}" type="presOf" srcId="{89D27837-37ED-4412-999C-7E618776E568}" destId="{FFA9C7D5-46B1-4EF8-AADC-BBB381571B97}" srcOrd="0" destOrd="0" presId="urn:microsoft.com/office/officeart/2018/2/layout/IconCircleList"/>
    <dgm:cxn modelId="{DA470E7E-B3EA-46BA-AC23-0AE17259AAB5}" type="presOf" srcId="{97142BA1-E894-433D-A099-427DA491ED2E}" destId="{80474F97-1A4F-4715-9C7E-23B397CFBB77}" srcOrd="0" destOrd="0" presId="urn:microsoft.com/office/officeart/2018/2/layout/IconCircleList"/>
    <dgm:cxn modelId="{BF08BB7E-3DBA-49D4-A705-7C80D54F961C}" srcId="{97142BA1-E894-433D-A099-427DA491ED2E}" destId="{89D27837-37ED-4412-999C-7E618776E568}" srcOrd="0" destOrd="0" parTransId="{C9EF467E-6853-4E35-BD5C-4BD172C7C8B9}" sibTransId="{E5525929-7D4D-4F7A-8C1F-F3218F733897}"/>
    <dgm:cxn modelId="{02C05787-D026-478A-A57E-A5D05CA871E9}" type="presOf" srcId="{72B99740-DB8A-45B8-A1EA-7C82C438660A}" destId="{E3A97D6F-DB5C-46A4-A334-60609524F6E9}" srcOrd="0" destOrd="0" presId="urn:microsoft.com/office/officeart/2018/2/layout/IconCircleList"/>
    <dgm:cxn modelId="{636AD08D-435C-4020-ABDD-74F27402354B}" srcId="{97142BA1-E894-433D-A099-427DA491ED2E}" destId="{72B99740-DB8A-45B8-A1EA-7C82C438660A}" srcOrd="1" destOrd="0" parTransId="{0EC37DEB-9C7F-40BE-8179-55C1A697E655}" sibTransId="{EC67705F-0C8F-4203-BF6E-6486DA47CA89}"/>
    <dgm:cxn modelId="{296748F2-0303-48F9-A069-4CC85823EC20}" type="presOf" srcId="{E5525929-7D4D-4F7A-8C1F-F3218F733897}" destId="{DCE8D099-FECC-4806-AD5B-FFE434D1A657}" srcOrd="0" destOrd="0" presId="urn:microsoft.com/office/officeart/2018/2/layout/IconCircleList"/>
    <dgm:cxn modelId="{0BCA5064-E05C-40C6-BA1E-8C391B8F123A}" type="presParOf" srcId="{80474F97-1A4F-4715-9C7E-23B397CFBB77}" destId="{9F1BF0F5-89EE-4397-984E-1ED9D4E7C152}" srcOrd="0" destOrd="0" presId="urn:microsoft.com/office/officeart/2018/2/layout/IconCircleList"/>
    <dgm:cxn modelId="{2141DB69-8E2A-4D24-B5A6-3F1FF8701D32}" type="presParOf" srcId="{9F1BF0F5-89EE-4397-984E-1ED9D4E7C152}" destId="{76F7405D-02CB-46A3-9991-DD1871D3057E}" srcOrd="0" destOrd="0" presId="urn:microsoft.com/office/officeart/2018/2/layout/IconCircleList"/>
    <dgm:cxn modelId="{4132F065-5559-4454-A570-F5BC15D969F0}" type="presParOf" srcId="{76F7405D-02CB-46A3-9991-DD1871D3057E}" destId="{EF715678-F47F-44EF-9934-6B5F0F34A4E2}" srcOrd="0" destOrd="0" presId="urn:microsoft.com/office/officeart/2018/2/layout/IconCircleList"/>
    <dgm:cxn modelId="{45A7F04C-655F-4DF9-8FC4-35F6150612D3}" type="presParOf" srcId="{76F7405D-02CB-46A3-9991-DD1871D3057E}" destId="{CD47DB2C-3E54-455D-BEB2-E1CE69F6002B}" srcOrd="1" destOrd="0" presId="urn:microsoft.com/office/officeart/2018/2/layout/IconCircleList"/>
    <dgm:cxn modelId="{54D5FD1D-968B-4F9A-AF45-4C54432467E6}" type="presParOf" srcId="{76F7405D-02CB-46A3-9991-DD1871D3057E}" destId="{4D3B769E-C0A7-4519-8B31-CF3ED186BC71}" srcOrd="2" destOrd="0" presId="urn:microsoft.com/office/officeart/2018/2/layout/IconCircleList"/>
    <dgm:cxn modelId="{17689377-15A8-4A94-92D7-24AC8E4CDC40}" type="presParOf" srcId="{76F7405D-02CB-46A3-9991-DD1871D3057E}" destId="{FFA9C7D5-46B1-4EF8-AADC-BBB381571B97}" srcOrd="3" destOrd="0" presId="urn:microsoft.com/office/officeart/2018/2/layout/IconCircleList"/>
    <dgm:cxn modelId="{80982DA5-5CA6-4F55-B2D9-D203ABF12E91}" type="presParOf" srcId="{9F1BF0F5-89EE-4397-984E-1ED9D4E7C152}" destId="{DCE8D099-FECC-4806-AD5B-FFE434D1A657}" srcOrd="1" destOrd="0" presId="urn:microsoft.com/office/officeart/2018/2/layout/IconCircleList"/>
    <dgm:cxn modelId="{780F1220-0371-476A-85BC-B7BF95C13E87}" type="presParOf" srcId="{9F1BF0F5-89EE-4397-984E-1ED9D4E7C152}" destId="{E7B57A5A-123C-4596-8CCD-91E09AA0D31B}" srcOrd="2" destOrd="0" presId="urn:microsoft.com/office/officeart/2018/2/layout/IconCircleList"/>
    <dgm:cxn modelId="{749C5B33-E687-42C3-8A0B-9BE5AB25A78F}" type="presParOf" srcId="{E7B57A5A-123C-4596-8CCD-91E09AA0D31B}" destId="{BE8EE3E8-B5FE-4F62-B241-F5C8C33C79AD}" srcOrd="0" destOrd="0" presId="urn:microsoft.com/office/officeart/2018/2/layout/IconCircleList"/>
    <dgm:cxn modelId="{A3421999-53AC-4270-AEFD-CE3B1149C714}" type="presParOf" srcId="{E7B57A5A-123C-4596-8CCD-91E09AA0D31B}" destId="{D783AFA3-19E8-40C7-8299-B5D86FBA65CF}" srcOrd="1" destOrd="0" presId="urn:microsoft.com/office/officeart/2018/2/layout/IconCircleList"/>
    <dgm:cxn modelId="{55F71352-95AC-467D-8E22-EAE43D47E0F6}" type="presParOf" srcId="{E7B57A5A-123C-4596-8CCD-91E09AA0D31B}" destId="{601FEC4D-6D3C-4973-ADE2-7B2589242393}" srcOrd="2" destOrd="0" presId="urn:microsoft.com/office/officeart/2018/2/layout/IconCircleList"/>
    <dgm:cxn modelId="{3D3312DF-CE25-4816-84A1-11E6C6461A7E}" type="presParOf" srcId="{E7B57A5A-123C-4596-8CCD-91E09AA0D31B}" destId="{E3A97D6F-DB5C-46A4-A334-60609524F6E9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17CC87-ADD2-406F-8A24-F42E6B83BA35}">
      <dsp:nvSpPr>
        <dsp:cNvPr id="0" name=""/>
        <dsp:cNvSpPr/>
      </dsp:nvSpPr>
      <dsp:spPr>
        <a:xfrm>
          <a:off x="0" y="0"/>
          <a:ext cx="9119076" cy="161448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baseline="0"/>
            <a:t>Select ~10 lines from the text</a:t>
          </a:r>
          <a:r>
            <a:rPr lang="zh-HK" sz="3200" kern="1200" baseline="0"/>
            <a:t> </a:t>
          </a:r>
          <a:r>
            <a:rPr lang="en-US" sz="3200" kern="1200" baseline="0"/>
            <a:t>where</a:t>
          </a:r>
          <a:r>
            <a:rPr lang="zh-HK" sz="3200" kern="1200" baseline="0"/>
            <a:t> </a:t>
          </a:r>
          <a:r>
            <a:rPr lang="en-US" sz="3200" kern="1200" baseline="0"/>
            <a:t>at</a:t>
          </a:r>
          <a:r>
            <a:rPr lang="zh-HK" sz="3200" kern="1200" baseline="0"/>
            <a:t> </a:t>
          </a:r>
          <a:r>
            <a:rPr lang="en-US" sz="3200" kern="1200" baseline="0"/>
            <a:t>least</a:t>
          </a:r>
          <a:r>
            <a:rPr lang="zh-HK" sz="3200" kern="1200" baseline="0"/>
            <a:t> </a:t>
          </a:r>
          <a:r>
            <a:rPr lang="en-US" sz="3200" kern="1200" baseline="0"/>
            <a:t>two entities are mentioned</a:t>
          </a:r>
          <a:endParaRPr lang="en-US" sz="3200" kern="1200"/>
        </a:p>
      </dsp:txBody>
      <dsp:txXfrm>
        <a:off x="47287" y="47287"/>
        <a:ext cx="7450376" cy="1519913"/>
      </dsp:txXfrm>
    </dsp:sp>
    <dsp:sp modelId="{2ECC4F00-13B2-4298-8D86-3D1315D23461}">
      <dsp:nvSpPr>
        <dsp:cNvPr id="0" name=""/>
        <dsp:cNvSpPr/>
      </dsp:nvSpPr>
      <dsp:spPr>
        <a:xfrm>
          <a:off x="1609248" y="1973262"/>
          <a:ext cx="9119076" cy="161448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1508697"/>
                <a:satOff val="-6687"/>
                <a:lumOff val="-39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1508697"/>
                <a:satOff val="-6687"/>
                <a:lumOff val="-39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1508697"/>
                <a:satOff val="-6687"/>
                <a:lumOff val="-39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baseline="0"/>
            <a:t>Create two trails and name them (e.g. Alice, the cattle guard)</a:t>
          </a:r>
          <a:endParaRPr lang="en-US" sz="3200" kern="1200"/>
        </a:p>
      </dsp:txBody>
      <dsp:txXfrm>
        <a:off x="1656535" y="2020549"/>
        <a:ext cx="6365836" cy="1519913"/>
      </dsp:txXfrm>
    </dsp:sp>
    <dsp:sp modelId="{1A23D455-8B92-4763-B111-2000892BDC74}">
      <dsp:nvSpPr>
        <dsp:cNvPr id="0" name=""/>
        <dsp:cNvSpPr/>
      </dsp:nvSpPr>
      <dsp:spPr>
        <a:xfrm>
          <a:off x="8069659" y="1269166"/>
          <a:ext cx="1049416" cy="104941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305778" y="1269166"/>
        <a:ext cx="577178" cy="7896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15678-F47F-44EF-9934-6B5F0F34A4E2}">
      <dsp:nvSpPr>
        <dsp:cNvPr id="0" name=""/>
        <dsp:cNvSpPr/>
      </dsp:nvSpPr>
      <dsp:spPr>
        <a:xfrm>
          <a:off x="88261" y="1195337"/>
          <a:ext cx="1516255" cy="1516255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D47DB2C-3E54-455D-BEB2-E1CE69F6002B}">
      <dsp:nvSpPr>
        <dsp:cNvPr id="0" name=""/>
        <dsp:cNvSpPr/>
      </dsp:nvSpPr>
      <dsp:spPr>
        <a:xfrm>
          <a:off x="406675" y="1513751"/>
          <a:ext cx="879428" cy="8794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FA9C7D5-46B1-4EF8-AADC-BBB381571B97}">
      <dsp:nvSpPr>
        <dsp:cNvPr id="0" name=""/>
        <dsp:cNvSpPr/>
      </dsp:nvSpPr>
      <dsp:spPr>
        <a:xfrm>
          <a:off x="1929429" y="1195337"/>
          <a:ext cx="3574031" cy="15162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Find two referents that are mentioned </a:t>
          </a:r>
          <a:r>
            <a:rPr lang="en-US" sz="2500" b="1" kern="1200" dirty="0"/>
            <a:t>at least four times</a:t>
          </a:r>
          <a:r>
            <a:rPr lang="en-US" sz="2500" kern="1200" dirty="0"/>
            <a:t>: One animate (i.e. human/animal), one inanimate</a:t>
          </a:r>
        </a:p>
      </dsp:txBody>
      <dsp:txXfrm>
        <a:off x="1929429" y="1195337"/>
        <a:ext cx="3574031" cy="1516255"/>
      </dsp:txXfrm>
    </dsp:sp>
    <dsp:sp modelId="{BE8EE3E8-B5FE-4F62-B241-F5C8C33C79AD}">
      <dsp:nvSpPr>
        <dsp:cNvPr id="0" name=""/>
        <dsp:cNvSpPr/>
      </dsp:nvSpPr>
      <dsp:spPr>
        <a:xfrm>
          <a:off x="6126208" y="1195337"/>
          <a:ext cx="1516255" cy="1516255"/>
        </a:xfrm>
        <a:prstGeom prst="ellipse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783AFA3-19E8-40C7-8299-B5D86FBA65CF}">
      <dsp:nvSpPr>
        <dsp:cNvPr id="0" name=""/>
        <dsp:cNvSpPr/>
      </dsp:nvSpPr>
      <dsp:spPr>
        <a:xfrm>
          <a:off x="6444622" y="1513751"/>
          <a:ext cx="879428" cy="8794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3A97D6F-DB5C-46A4-A334-60609524F6E9}">
      <dsp:nvSpPr>
        <dsp:cNvPr id="0" name=""/>
        <dsp:cNvSpPr/>
      </dsp:nvSpPr>
      <dsp:spPr>
        <a:xfrm>
          <a:off x="7967375" y="1195337"/>
          <a:ext cx="3574031" cy="15162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Create two trails and observe how the length of individual mentions (tracks) change over the course of the trail</a:t>
          </a:r>
        </a:p>
      </dsp:txBody>
      <dsp:txXfrm>
        <a:off x="7967375" y="1195337"/>
        <a:ext cx="3574031" cy="15162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Wednesday, January 18,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976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652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131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1/18/2023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2142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418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461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7694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1/18/2023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166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1/18/2023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070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1/18/2023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684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270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Wednesday, January 18,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7016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1/18/2023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4086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47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1/18/2023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59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1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883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41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17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394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881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939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Wednesday, January 18, 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633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24" r:id="rId6"/>
    <p:sldLayoutId id="2147483720" r:id="rId7"/>
    <p:sldLayoutId id="2147483721" r:id="rId8"/>
    <p:sldLayoutId id="2147483722" r:id="rId9"/>
    <p:sldLayoutId id="2147483723" r:id="rId10"/>
    <p:sldLayoutId id="214748372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1/18/2023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3290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sv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D128206-5B44-431B-AC4F-F56230722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9A2263-AFB8-EB5D-1089-BF5BDB0677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68" b="15561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25EF408A-EA6D-4426-AA3C-8E5FBF5622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7958" y="0"/>
            <a:ext cx="6824042" cy="6858000"/>
          </a:xfrm>
          <a:custGeom>
            <a:avLst/>
            <a:gdLst>
              <a:gd name="connsiteX0" fmla="*/ 1867233 w 6824042"/>
              <a:gd name="connsiteY0" fmla="*/ 0 h 6858000"/>
              <a:gd name="connsiteX1" fmla="*/ 5459257 w 6824042"/>
              <a:gd name="connsiteY1" fmla="*/ 0 h 6858000"/>
              <a:gd name="connsiteX2" fmla="*/ 5612482 w 6824042"/>
              <a:gd name="connsiteY2" fmla="*/ 69660 h 6858000"/>
              <a:gd name="connsiteX3" fmla="*/ 6505064 w 6824042"/>
              <a:gd name="connsiteY3" fmla="*/ 716540 h 6858000"/>
              <a:gd name="connsiteX4" fmla="*/ 6800287 w 6824042"/>
              <a:gd name="connsiteY4" fmla="*/ 1174346 h 6858000"/>
              <a:gd name="connsiteX5" fmla="*/ 6824042 w 6824042"/>
              <a:gd name="connsiteY5" fmla="*/ 1217021 h 6858000"/>
              <a:gd name="connsiteX6" fmla="*/ 6824042 w 6824042"/>
              <a:gd name="connsiteY6" fmla="*/ 5287937 h 6858000"/>
              <a:gd name="connsiteX7" fmla="*/ 6822818 w 6824042"/>
              <a:gd name="connsiteY7" fmla="*/ 5290151 h 6858000"/>
              <a:gd name="connsiteX8" fmla="*/ 6674663 w 6824042"/>
              <a:gd name="connsiteY8" fmla="*/ 5523208 h 6858000"/>
              <a:gd name="connsiteX9" fmla="*/ 5070316 w 6824042"/>
              <a:gd name="connsiteY9" fmla="*/ 6701530 h 6858000"/>
              <a:gd name="connsiteX10" fmla="*/ 4867077 w 6824042"/>
              <a:gd name="connsiteY10" fmla="*/ 6791320 h 6858000"/>
              <a:gd name="connsiteX11" fmla="*/ 4707141 w 6824042"/>
              <a:gd name="connsiteY11" fmla="*/ 6858000 h 6858000"/>
              <a:gd name="connsiteX12" fmla="*/ 2866633 w 6824042"/>
              <a:gd name="connsiteY12" fmla="*/ 6858000 h 6858000"/>
              <a:gd name="connsiteX13" fmla="*/ 2733070 w 6824042"/>
              <a:gd name="connsiteY13" fmla="*/ 6813004 h 6858000"/>
              <a:gd name="connsiteX14" fmla="*/ 838418 w 6824042"/>
              <a:gd name="connsiteY14" fmla="*/ 5737823 h 6858000"/>
              <a:gd name="connsiteX15" fmla="*/ 9288 w 6824042"/>
              <a:gd name="connsiteY15" fmla="*/ 3587942 h 6858000"/>
              <a:gd name="connsiteX16" fmla="*/ 423663 w 6824042"/>
              <a:gd name="connsiteY16" fmla="*/ 1514812 h 6858000"/>
              <a:gd name="connsiteX17" fmla="*/ 1219538 w 6824042"/>
              <a:gd name="connsiteY17" fmla="*/ 461634 h 6858000"/>
              <a:gd name="connsiteX18" fmla="*/ 1685459 w 6824042"/>
              <a:gd name="connsiteY18" fmla="*/ 1159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824042" h="6858000">
                <a:moveTo>
                  <a:pt x="1867233" y="0"/>
                </a:moveTo>
                <a:lnTo>
                  <a:pt x="5459257" y="0"/>
                </a:lnTo>
                <a:lnTo>
                  <a:pt x="5612482" y="69660"/>
                </a:lnTo>
                <a:cubicBezTo>
                  <a:pt x="5936881" y="232843"/>
                  <a:pt x="6236426" y="447902"/>
                  <a:pt x="6505064" y="716540"/>
                </a:cubicBezTo>
                <a:cubicBezTo>
                  <a:pt x="6543455" y="754931"/>
                  <a:pt x="6659817" y="928315"/>
                  <a:pt x="6800287" y="1174346"/>
                </a:cubicBezTo>
                <a:lnTo>
                  <a:pt x="6824042" y="1217021"/>
                </a:lnTo>
                <a:lnTo>
                  <a:pt x="6824042" y="5287937"/>
                </a:lnTo>
                <a:lnTo>
                  <a:pt x="6822818" y="5290151"/>
                </a:lnTo>
                <a:cubicBezTo>
                  <a:pt x="6774083" y="5372380"/>
                  <a:pt x="6724488" y="5450315"/>
                  <a:pt x="6674663" y="5523208"/>
                </a:cubicBezTo>
                <a:cubicBezTo>
                  <a:pt x="6566752" y="5692281"/>
                  <a:pt x="5623182" y="6455528"/>
                  <a:pt x="5070316" y="6701530"/>
                </a:cubicBezTo>
                <a:cubicBezTo>
                  <a:pt x="5001275" y="6732213"/>
                  <a:pt x="4933755" y="6762363"/>
                  <a:pt x="4867077" y="6791320"/>
                </a:cubicBezTo>
                <a:lnTo>
                  <a:pt x="4707141" y="6858000"/>
                </a:lnTo>
                <a:lnTo>
                  <a:pt x="2866633" y="6858000"/>
                </a:lnTo>
                <a:lnTo>
                  <a:pt x="2733070" y="6813004"/>
                </a:lnTo>
                <a:cubicBezTo>
                  <a:pt x="2037395" y="6569450"/>
                  <a:pt x="1196208" y="6164593"/>
                  <a:pt x="838418" y="5737823"/>
                </a:cubicBezTo>
                <a:cubicBezTo>
                  <a:pt x="362418" y="5169851"/>
                  <a:pt x="9618" y="4448098"/>
                  <a:pt x="9288" y="3587942"/>
                </a:cubicBezTo>
                <a:cubicBezTo>
                  <a:pt x="-36697" y="2651117"/>
                  <a:pt x="86021" y="2036995"/>
                  <a:pt x="423663" y="1514812"/>
                </a:cubicBezTo>
                <a:cubicBezTo>
                  <a:pt x="688952" y="1164107"/>
                  <a:pt x="879378" y="737469"/>
                  <a:pt x="1219538" y="461634"/>
                </a:cubicBezTo>
                <a:cubicBezTo>
                  <a:pt x="1347098" y="358197"/>
                  <a:pt x="1505776" y="236097"/>
                  <a:pt x="1685459" y="115904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F7BEE12-BFEA-4595-A56F-854FE78655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0" y="1449388"/>
            <a:ext cx="5015638" cy="20750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zh-HK" sz="3900" dirty="0"/>
              <a:t>LING 124 Week 2:	 Reference and tracking in </a:t>
            </a:r>
            <a:r>
              <a:rPr lang="en-US" altLang="zh-HK" sz="3900" dirty="0" err="1"/>
              <a:t>Rezonator</a:t>
            </a:r>
            <a:endParaRPr lang="zh-HK" altLang="en-US" sz="39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0A4A1B4-E3E7-4164-AD36-209EEE552C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0" y="3830398"/>
            <a:ext cx="5015638" cy="1219439"/>
          </a:xfrm>
        </p:spPr>
        <p:txBody>
          <a:bodyPr>
            <a:normAutofit/>
          </a:bodyPr>
          <a:lstStyle/>
          <a:p>
            <a:r>
              <a:rPr lang="en-US" altLang="zh-HK"/>
              <a:t>John W Du Bois &amp; Ryan Ka Yau Lai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4128772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CE71A-0BA8-43BC-B906-7F9F4E684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5003800" cy="1477328"/>
          </a:xfrm>
        </p:spPr>
        <p:txBody>
          <a:bodyPr vert="horz" lIns="0" tIns="0" rIns="0" bIns="0" rtlCol="0" anchorCtr="0">
            <a:normAutofit/>
          </a:bodyPr>
          <a:lstStyle/>
          <a:p>
            <a:r>
              <a:rPr lang="en-US" altLang="zh-HK" spc="-100" dirty="0"/>
              <a:t>Renaming trails</a:t>
            </a:r>
          </a:p>
        </p:txBody>
      </p:sp>
      <p:pic>
        <p:nvPicPr>
          <p:cNvPr id="5" name="Picture 4" descr="Black chains">
            <a:extLst>
              <a:ext uri="{FF2B5EF4-FFF2-40B4-BE49-F238E27FC236}">
                <a16:creationId xmlns:a16="http://schemas.microsoft.com/office/drawing/2014/main" id="{1195C275-215F-C707-8DE0-E68D144F53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671" r="21195" b="-2"/>
          <a:stretch/>
        </p:blipFill>
        <p:spPr>
          <a:xfrm>
            <a:off x="501647" y="1796330"/>
            <a:ext cx="1848742" cy="2147597"/>
          </a:xfrm>
          <a:custGeom>
            <a:avLst/>
            <a:gdLst/>
            <a:ahLst/>
            <a:cxnLst/>
            <a:rect l="l" t="t" r="r" b="b"/>
            <a:pathLst>
              <a:path w="5015639" h="3501162">
                <a:moveTo>
                  <a:pt x="0" y="0"/>
                </a:moveTo>
                <a:lnTo>
                  <a:pt x="5015639" y="0"/>
                </a:lnTo>
                <a:lnTo>
                  <a:pt x="5015639" y="3501162"/>
                </a:lnTo>
                <a:lnTo>
                  <a:pt x="0" y="3501162"/>
                </a:lnTo>
                <a:close/>
              </a:path>
            </a:pathLst>
          </a:cu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97AC5E-6BE3-14BB-2B49-0A98ECB94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046" y="619199"/>
            <a:ext cx="4991962" cy="1177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>
                <a:solidFill>
                  <a:srgbClr val="FFFFFF"/>
                </a:solidFill>
              </a:rPr>
              <a:t>This is exactly the same process as renaming stacks!</a:t>
            </a:r>
            <a:endParaRPr lang="zh-TW" altLang="en-US" dirty="0">
              <a:solidFill>
                <a:srgbClr val="FFFFFF"/>
              </a:solidFill>
            </a:endParaRPr>
          </a:p>
        </p:txBody>
      </p:sp>
      <p:pic>
        <p:nvPicPr>
          <p:cNvPr id="9" name="圖形 8" descr="恐龍腳印 外框">
            <a:extLst>
              <a:ext uri="{FF2B5EF4-FFF2-40B4-BE49-F238E27FC236}">
                <a16:creationId xmlns:a16="http://schemas.microsoft.com/office/drawing/2014/main" id="{7AA0ED4F-F432-2611-75B8-66CC32CC7B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7584919">
            <a:off x="10375428" y="801334"/>
            <a:ext cx="914400" cy="914400"/>
          </a:xfrm>
          <a:prstGeom prst="rect">
            <a:avLst/>
          </a:prstGeom>
        </p:spPr>
      </p:pic>
      <p:pic>
        <p:nvPicPr>
          <p:cNvPr id="13" name="圖形 12" descr="腳印 外框">
            <a:extLst>
              <a:ext uri="{FF2B5EF4-FFF2-40B4-BE49-F238E27FC236}">
                <a16:creationId xmlns:a16="http://schemas.microsoft.com/office/drawing/2014/main" id="{A5490CE2-F973-54CF-E099-E5F1B55DF8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241684">
            <a:off x="1558545" y="4854574"/>
            <a:ext cx="914400" cy="914400"/>
          </a:xfrm>
          <a:prstGeom prst="rect">
            <a:avLst/>
          </a:prstGeom>
        </p:spPr>
      </p:pic>
      <p:pic>
        <p:nvPicPr>
          <p:cNvPr id="6" name="Rezonator 1.1.2.2 - sbc007.rez_ 2023-01-16 01-39-30">
            <a:hlinkClick r:id="" action="ppaction://media"/>
            <a:extLst>
              <a:ext uri="{FF2B5EF4-FFF2-40B4-BE49-F238E27FC236}">
                <a16:creationId xmlns:a16="http://schemas.microsoft.com/office/drawing/2014/main" id="{0C2EAC05-C95B-4C0C-BAA7-0CC0F6FB7B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t="4702" b="21698"/>
          <a:stretch/>
        </p:blipFill>
        <p:spPr>
          <a:xfrm>
            <a:off x="3502999" y="1796329"/>
            <a:ext cx="6705600" cy="364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011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2BFB0E95-9CAE-4968-A118-2B9F7C8BB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0BBC371-361C-45F7-9235-C3252E336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21E22D4-0BE8-40C4-814B-9C6EB6A3E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681586"/>
          </a:xfrm>
        </p:spPr>
        <p:txBody>
          <a:bodyPr wrap="square">
            <a:normAutofit/>
          </a:bodyPr>
          <a:lstStyle/>
          <a:p>
            <a:r>
              <a:rPr lang="en-US" altLang="zh-HK" dirty="0"/>
              <a:t>Your turn!</a:t>
            </a:r>
            <a:endParaRPr lang="zh-HK" altLang="en-US"/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4172FA92-6FD3-495F-95A0-4FD85861D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" y="1734458"/>
            <a:ext cx="12191501" cy="5123544"/>
          </a:xfrm>
          <a:custGeom>
            <a:avLst/>
            <a:gdLst>
              <a:gd name="connsiteX0" fmla="*/ 9255953 w 12191501"/>
              <a:gd name="connsiteY0" fmla="*/ 0 h 4430825"/>
              <a:gd name="connsiteX1" fmla="*/ 10762189 w 12191501"/>
              <a:gd name="connsiteY1" fmla="*/ 67992 h 4430825"/>
              <a:gd name="connsiteX2" fmla="*/ 11364025 w 12191501"/>
              <a:gd name="connsiteY2" fmla="*/ 57486 h 4430825"/>
              <a:gd name="connsiteX3" fmla="*/ 12096632 w 12191501"/>
              <a:gd name="connsiteY3" fmla="*/ 44699 h 4430825"/>
              <a:gd name="connsiteX4" fmla="*/ 12191501 w 12191501"/>
              <a:gd name="connsiteY4" fmla="*/ 43042 h 4430825"/>
              <a:gd name="connsiteX5" fmla="*/ 12191501 w 12191501"/>
              <a:gd name="connsiteY5" fmla="*/ 4430825 h 4430825"/>
              <a:gd name="connsiteX6" fmla="*/ 0 w 12191501"/>
              <a:gd name="connsiteY6" fmla="*/ 4430825 h 4430825"/>
              <a:gd name="connsiteX7" fmla="*/ 10182 w 12191501"/>
              <a:gd name="connsiteY7" fmla="*/ 95053 h 4430825"/>
              <a:gd name="connsiteX8" fmla="*/ 70972 w 12191501"/>
              <a:gd name="connsiteY8" fmla="*/ 97164 h 4430825"/>
              <a:gd name="connsiteX9" fmla="*/ 1281624 w 12191501"/>
              <a:gd name="connsiteY9" fmla="*/ 139193 h 4430825"/>
              <a:gd name="connsiteX10" fmla="*/ 2485297 w 12191501"/>
              <a:gd name="connsiteY10" fmla="*/ 118183 h 4430825"/>
              <a:gd name="connsiteX11" fmla="*/ 3237591 w 12191501"/>
              <a:gd name="connsiteY11" fmla="*/ 105051 h 4430825"/>
              <a:gd name="connsiteX12" fmla="*/ 3989887 w 12191501"/>
              <a:gd name="connsiteY12" fmla="*/ 91920 h 4430825"/>
              <a:gd name="connsiteX13" fmla="*/ 9255953 w 12191501"/>
              <a:gd name="connsiteY13" fmla="*/ 0 h 443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1501" h="4430825">
                <a:moveTo>
                  <a:pt x="9255953" y="0"/>
                </a:moveTo>
                <a:cubicBezTo>
                  <a:pt x="10762189" y="67992"/>
                  <a:pt x="10762189" y="67992"/>
                  <a:pt x="10762189" y="67992"/>
                </a:cubicBezTo>
                <a:cubicBezTo>
                  <a:pt x="11364025" y="57486"/>
                  <a:pt x="11364025" y="57486"/>
                  <a:pt x="11364025" y="57486"/>
                </a:cubicBezTo>
                <a:cubicBezTo>
                  <a:pt x="11589714" y="53547"/>
                  <a:pt x="11836561" y="49238"/>
                  <a:pt x="12096632" y="44699"/>
                </a:cubicBezTo>
                <a:lnTo>
                  <a:pt x="12191501" y="43042"/>
                </a:lnTo>
                <a:lnTo>
                  <a:pt x="12191501" y="4430825"/>
                </a:lnTo>
                <a:lnTo>
                  <a:pt x="0" y="4430825"/>
                </a:lnTo>
                <a:lnTo>
                  <a:pt x="10182" y="95053"/>
                </a:lnTo>
                <a:lnTo>
                  <a:pt x="70972" y="97164"/>
                </a:lnTo>
                <a:cubicBezTo>
                  <a:pt x="1281624" y="139193"/>
                  <a:pt x="1281624" y="139193"/>
                  <a:pt x="1281624" y="139193"/>
                </a:cubicBezTo>
                <a:cubicBezTo>
                  <a:pt x="2485297" y="118183"/>
                  <a:pt x="2485297" y="118183"/>
                  <a:pt x="2485297" y="118183"/>
                </a:cubicBezTo>
                <a:cubicBezTo>
                  <a:pt x="2786215" y="112930"/>
                  <a:pt x="2936672" y="110304"/>
                  <a:pt x="3237591" y="105051"/>
                </a:cubicBezTo>
                <a:cubicBezTo>
                  <a:pt x="3538508" y="99800"/>
                  <a:pt x="3839426" y="94546"/>
                  <a:pt x="3989887" y="91920"/>
                </a:cubicBezTo>
                <a:cubicBezTo>
                  <a:pt x="9255953" y="0"/>
                  <a:pt x="9255953" y="0"/>
                  <a:pt x="9255953" y="0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graphicFrame>
        <p:nvGraphicFramePr>
          <p:cNvPr id="5" name="內容版面配置區 2">
            <a:extLst>
              <a:ext uri="{FF2B5EF4-FFF2-40B4-BE49-F238E27FC236}">
                <a16:creationId xmlns:a16="http://schemas.microsoft.com/office/drawing/2014/main" id="{F6C9325B-E46A-A1F6-F33E-A5ADF13274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0067257"/>
              </p:ext>
            </p:extLst>
          </p:nvPr>
        </p:nvGraphicFramePr>
        <p:xfrm>
          <a:off x="720725" y="2541588"/>
          <a:ext cx="10728325" cy="3587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87126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99C91B-0975-46C5-8A2B-A93D093F2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Examining coreference chains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0F967BD-A1D4-48B3-AD8C-357868003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534099"/>
            <a:ext cx="10728325" cy="13208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HK" sz="3200" dirty="0">
                <a:solidFill>
                  <a:srgbClr val="FFFFFF"/>
                </a:solidFill>
              </a:rPr>
              <a:t>Why are two different referential expressions used for the same entity?</a:t>
            </a:r>
            <a:endParaRPr lang="zh-HK" altLang="en-US" sz="3200" dirty="0">
              <a:solidFill>
                <a:srgbClr val="FFFFFF"/>
              </a:solidFill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1245FB0-BE1B-492C-9137-D12DE80BD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1837" y="3037806"/>
            <a:ext cx="10728325" cy="2682081"/>
          </a:xfrm>
          <a:custGeom>
            <a:avLst/>
            <a:gdLst/>
            <a:ahLst/>
            <a:cxnLst/>
            <a:rect l="l" t="t" r="r" b="b"/>
            <a:pathLst>
              <a:path w="10728325" h="3501162">
                <a:moveTo>
                  <a:pt x="0" y="0"/>
                </a:moveTo>
                <a:lnTo>
                  <a:pt x="10728325" y="0"/>
                </a:lnTo>
                <a:lnTo>
                  <a:pt x="10728325" y="3501162"/>
                </a:lnTo>
                <a:lnTo>
                  <a:pt x="0" y="350116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656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A32DEB2-F749-473E-8163-50609FD3F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217C68-2C96-4AA6-8C3B-876ACBAA04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866EE76-BDE9-D566-6294-8E1309458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>
            <a:normAutofit/>
          </a:bodyPr>
          <a:lstStyle/>
          <a:p>
            <a:r>
              <a:rPr lang="en-US" altLang="zh-TW" dirty="0"/>
              <a:t>Understanding the nav window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E2007B-4FEA-767C-3582-B6757F05B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188" y="633600"/>
            <a:ext cx="6900137" cy="1075127"/>
          </a:xfrm>
        </p:spPr>
        <p:txBody>
          <a:bodyPr>
            <a:normAutofit/>
          </a:bodyPr>
          <a:lstStyle/>
          <a:p>
            <a:r>
              <a:rPr lang="en-US" altLang="zh-TW" dirty="0" err="1">
                <a:solidFill>
                  <a:srgbClr val="FFFFFF"/>
                </a:solidFill>
              </a:rPr>
              <a:t>unitSeq</a:t>
            </a:r>
            <a:r>
              <a:rPr lang="en-US" altLang="zh-TW" dirty="0">
                <a:solidFill>
                  <a:srgbClr val="FFFFFF"/>
                </a:solidFill>
              </a:rPr>
              <a:t>: Unit sequence</a:t>
            </a:r>
          </a:p>
          <a:p>
            <a:r>
              <a:rPr lang="en-US" altLang="zh-TW" dirty="0" err="1">
                <a:solidFill>
                  <a:srgbClr val="FFFFFF"/>
                </a:solidFill>
              </a:rPr>
              <a:t>gapUnits</a:t>
            </a:r>
            <a:r>
              <a:rPr lang="en-US" altLang="zh-TW" dirty="0">
                <a:solidFill>
                  <a:srgbClr val="FFFFFF"/>
                </a:solidFill>
              </a:rPr>
              <a:t>: Number of units since the previous mention</a:t>
            </a:r>
            <a:endParaRPr lang="zh-TW" altLang="en-US" dirty="0">
              <a:solidFill>
                <a:srgbClr val="FFFFFF"/>
              </a:solidFill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713C28E7-3F64-4B98-9E91-E3E78398A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49712"/>
            <a:ext cx="12192000" cy="4308287"/>
          </a:xfrm>
          <a:custGeom>
            <a:avLst/>
            <a:gdLst>
              <a:gd name="connsiteX0" fmla="*/ 8433532 w 12192000"/>
              <a:gd name="connsiteY0" fmla="*/ 0 h 4430824"/>
              <a:gd name="connsiteX1" fmla="*/ 10752995 w 12192000"/>
              <a:gd name="connsiteY1" fmla="*/ 67992 h 4430824"/>
              <a:gd name="connsiteX2" fmla="*/ 11679766 w 12192000"/>
              <a:gd name="connsiteY2" fmla="*/ 57486 h 4430824"/>
              <a:gd name="connsiteX3" fmla="*/ 12192000 w 12192000"/>
              <a:gd name="connsiteY3" fmla="*/ 51680 h 4430824"/>
              <a:gd name="connsiteX4" fmla="*/ 12192000 w 12192000"/>
              <a:gd name="connsiteY4" fmla="*/ 4430824 h 4430824"/>
              <a:gd name="connsiteX5" fmla="*/ 0 w 12192000"/>
              <a:gd name="connsiteY5" fmla="*/ 4430824 h 4430824"/>
              <a:gd name="connsiteX6" fmla="*/ 0 w 12192000"/>
              <a:gd name="connsiteY6" fmla="*/ 95596 h 4430824"/>
              <a:gd name="connsiteX7" fmla="*/ 110687 w 12192000"/>
              <a:gd name="connsiteY7" fmla="*/ 94341 h 4430824"/>
              <a:gd name="connsiteX8" fmla="*/ 324281 w 12192000"/>
              <a:gd name="connsiteY8" fmla="*/ 91920 h 4430824"/>
              <a:gd name="connsiteX9" fmla="*/ 8433532 w 12192000"/>
              <a:gd name="connsiteY9" fmla="*/ 0 h 4430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4430824">
                <a:moveTo>
                  <a:pt x="8433532" y="0"/>
                </a:moveTo>
                <a:cubicBezTo>
                  <a:pt x="10752995" y="67992"/>
                  <a:pt x="10752995" y="67992"/>
                  <a:pt x="10752995" y="67992"/>
                </a:cubicBezTo>
                <a:cubicBezTo>
                  <a:pt x="11679766" y="57486"/>
                  <a:pt x="11679766" y="57486"/>
                  <a:pt x="11679766" y="57486"/>
                </a:cubicBezTo>
                <a:lnTo>
                  <a:pt x="12192000" y="51680"/>
                </a:lnTo>
                <a:lnTo>
                  <a:pt x="12192000" y="4430824"/>
                </a:lnTo>
                <a:lnTo>
                  <a:pt x="0" y="4430824"/>
                </a:lnTo>
                <a:lnTo>
                  <a:pt x="0" y="95596"/>
                </a:lnTo>
                <a:lnTo>
                  <a:pt x="110687" y="94341"/>
                </a:lnTo>
                <a:cubicBezTo>
                  <a:pt x="193952" y="93397"/>
                  <a:pt x="266357" y="92577"/>
                  <a:pt x="324281" y="91920"/>
                </a:cubicBezTo>
                <a:cubicBezTo>
                  <a:pt x="8433532" y="0"/>
                  <a:pt x="8433532" y="0"/>
                  <a:pt x="8433532" y="0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5A2B3F4-DC42-CB8D-78D0-4EAB28CDF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4025446"/>
            <a:ext cx="10575636" cy="1710070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4B1DF99F-DB00-F44C-1DEE-80A3D09F98A5}"/>
              </a:ext>
            </a:extLst>
          </p:cNvPr>
          <p:cNvSpPr txBox="1"/>
          <p:nvPr/>
        </p:nvSpPr>
        <p:spPr>
          <a:xfrm>
            <a:off x="4476420" y="3000356"/>
            <a:ext cx="178583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Unit sequence</a:t>
            </a:r>
            <a:endParaRPr lang="zh-TW" altLang="en-US" dirty="0"/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6D766D8F-6B67-B2DD-D44C-7DA108FDDDB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5369337" y="3369688"/>
            <a:ext cx="1006640" cy="655757"/>
          </a:xfrm>
          <a:prstGeom prst="straightConnector1">
            <a:avLst/>
          </a:prstGeom>
          <a:ln w="762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3EE386E0-9027-64A9-E1A1-81759A0E2B1F}"/>
              </a:ext>
            </a:extLst>
          </p:cNvPr>
          <p:cNvCxnSpPr>
            <a:cxnSpLocks/>
          </p:cNvCxnSpPr>
          <p:nvPr/>
        </p:nvCxnSpPr>
        <p:spPr>
          <a:xfrm>
            <a:off x="9037948" y="3380767"/>
            <a:ext cx="0" cy="644678"/>
          </a:xfrm>
          <a:prstGeom prst="straightConnector1">
            <a:avLst/>
          </a:prstGeom>
          <a:ln w="762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FE54AB6-04D0-FF0E-F4DC-0D7EC8CCD7D1}"/>
              </a:ext>
            </a:extLst>
          </p:cNvPr>
          <p:cNvSpPr txBox="1"/>
          <p:nvPr/>
        </p:nvSpPr>
        <p:spPr>
          <a:xfrm>
            <a:off x="7952198" y="2648225"/>
            <a:ext cx="2238540" cy="92333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Number of units since the previous mention</a:t>
            </a:r>
            <a:endParaRPr lang="zh-TW" altLang="en-US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E4CFBF75-F9CE-7019-3C85-6FDDB244330F}"/>
              </a:ext>
            </a:extLst>
          </p:cNvPr>
          <p:cNvSpPr txBox="1"/>
          <p:nvPr/>
        </p:nvSpPr>
        <p:spPr>
          <a:xfrm>
            <a:off x="3749543" y="61267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How are these related to accessibility?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3389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1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66EE76-BDE9-D566-6294-8E1309458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3095626" cy="1477328"/>
          </a:xfrm>
        </p:spPr>
        <p:txBody>
          <a:bodyPr>
            <a:normAutofit/>
          </a:bodyPr>
          <a:lstStyle/>
          <a:p>
            <a:r>
              <a:rPr lang="en-US" altLang="zh-TW" dirty="0"/>
              <a:t>Understanding the nav window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E2007B-4FEA-767C-3582-B6757F05B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188" y="633600"/>
            <a:ext cx="6900137" cy="1075127"/>
          </a:xfrm>
        </p:spPr>
        <p:txBody>
          <a:bodyPr>
            <a:normAutofit/>
          </a:bodyPr>
          <a:lstStyle/>
          <a:p>
            <a:r>
              <a:rPr lang="en-US" altLang="zh-TW" dirty="0" err="1">
                <a:solidFill>
                  <a:srgbClr val="FFFFFF"/>
                </a:solidFill>
              </a:rPr>
              <a:t>charCount</a:t>
            </a:r>
            <a:r>
              <a:rPr lang="en-US" altLang="zh-TW" dirty="0">
                <a:solidFill>
                  <a:srgbClr val="FFFFFF"/>
                </a:solidFill>
              </a:rPr>
              <a:t>: Number of characters</a:t>
            </a:r>
          </a:p>
          <a:p>
            <a:r>
              <a:rPr lang="en-US" altLang="zh-TW" dirty="0" err="1">
                <a:solidFill>
                  <a:srgbClr val="FFFFFF"/>
                </a:solidFill>
              </a:rPr>
              <a:t>tokenCount</a:t>
            </a:r>
            <a:r>
              <a:rPr lang="en-US" altLang="zh-TW" dirty="0">
                <a:solidFill>
                  <a:srgbClr val="FFFFFF"/>
                </a:solidFill>
              </a:rPr>
              <a:t>: Number of tokens</a:t>
            </a:r>
            <a:endParaRPr lang="zh-TW" altLang="en-US" dirty="0">
              <a:solidFill>
                <a:srgbClr val="FFFFFF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5A2B3F4-DC42-CB8D-78D0-4EAB28CDF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4025446"/>
            <a:ext cx="10575636" cy="1710070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4B1DF99F-DB00-F44C-1DEE-80A3D09F98A5}"/>
              </a:ext>
            </a:extLst>
          </p:cNvPr>
          <p:cNvSpPr txBox="1"/>
          <p:nvPr/>
        </p:nvSpPr>
        <p:spPr>
          <a:xfrm>
            <a:off x="7727827" y="3000357"/>
            <a:ext cx="1785834" cy="369332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# of characters</a:t>
            </a:r>
            <a:endParaRPr lang="zh-TW" altLang="en-US" dirty="0"/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6D766D8F-6B67-B2DD-D44C-7DA108FDDDB8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8620744" y="3369689"/>
            <a:ext cx="1006640" cy="655757"/>
          </a:xfrm>
          <a:prstGeom prst="straightConnector1">
            <a:avLst/>
          </a:prstGeom>
          <a:ln w="571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3EE386E0-9027-64A9-E1A1-81759A0E2B1F}"/>
              </a:ext>
            </a:extLst>
          </p:cNvPr>
          <p:cNvCxnSpPr>
            <a:cxnSpLocks/>
          </p:cNvCxnSpPr>
          <p:nvPr/>
        </p:nvCxnSpPr>
        <p:spPr>
          <a:xfrm>
            <a:off x="10666450" y="3443377"/>
            <a:ext cx="0" cy="644678"/>
          </a:xfrm>
          <a:prstGeom prst="straightConnector1">
            <a:avLst/>
          </a:prstGeom>
          <a:ln w="57150">
            <a:solidFill>
              <a:schemeClr val="bg2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FE54AB6-04D0-FF0E-F4DC-0D7EC8CCD7D1}"/>
              </a:ext>
            </a:extLst>
          </p:cNvPr>
          <p:cNvSpPr txBox="1"/>
          <p:nvPr/>
        </p:nvSpPr>
        <p:spPr>
          <a:xfrm>
            <a:off x="9935566" y="3074045"/>
            <a:ext cx="1461767" cy="369332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# of tokens</a:t>
            </a:r>
            <a:endParaRPr lang="zh-TW" altLang="en-US" dirty="0"/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E4CFBF75-F9CE-7019-3C85-6FDDB244330F}"/>
              </a:ext>
            </a:extLst>
          </p:cNvPr>
          <p:cNvSpPr txBox="1"/>
          <p:nvPr/>
        </p:nvSpPr>
        <p:spPr>
          <a:xfrm>
            <a:off x="3749543" y="61267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How are these related to accessibility?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858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1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橢圓 3">
            <a:extLst>
              <a:ext uri="{FF2B5EF4-FFF2-40B4-BE49-F238E27FC236}">
                <a16:creationId xmlns:a16="http://schemas.microsoft.com/office/drawing/2014/main" id="{0DEBA0D4-615C-45A8-9B00-616D1C10E7BB}"/>
              </a:ext>
            </a:extLst>
          </p:cNvPr>
          <p:cNvSpPr/>
          <p:nvPr/>
        </p:nvSpPr>
        <p:spPr>
          <a:xfrm>
            <a:off x="4714875" y="2626432"/>
            <a:ext cx="3814762" cy="16573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3600" dirty="0"/>
              <a:t>Higher accessibility</a:t>
            </a:r>
            <a:endParaRPr lang="zh-HK" altLang="en-US" sz="3600" dirty="0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8578CC3C-AE04-4430-8D13-83BB093CC762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3133726" y="1609725"/>
            <a:ext cx="2076449" cy="1266825"/>
          </a:xfrm>
          <a:prstGeom prst="straightConnector1">
            <a:avLst/>
          </a:prstGeom>
          <a:ln w="762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60BBAE7B-A552-4AAF-AACC-12F4F3BA16EC}"/>
              </a:ext>
            </a:extLst>
          </p:cNvPr>
          <p:cNvSpPr/>
          <p:nvPr/>
        </p:nvSpPr>
        <p:spPr>
          <a:xfrm>
            <a:off x="485776" y="1031168"/>
            <a:ext cx="2647950" cy="11571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dirty="0"/>
              <a:t>Shorter distance from previous mention (track)</a:t>
            </a:r>
            <a:endParaRPr lang="zh-HK" altLang="en-US" sz="24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FAD5F54-FB10-4613-A695-4B93B27C29FA}"/>
              </a:ext>
            </a:extLst>
          </p:cNvPr>
          <p:cNvSpPr/>
          <p:nvPr/>
        </p:nvSpPr>
        <p:spPr>
          <a:xfrm>
            <a:off x="371476" y="2850443"/>
            <a:ext cx="2647950" cy="157868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dirty="0"/>
              <a:t>Larger number of previous mentions (farther along in trail)</a:t>
            </a:r>
            <a:endParaRPr lang="zh-HK" altLang="en-US" sz="2400" dirty="0"/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EBC1B779-B98C-4D4E-BD38-3B6F2F8BB4DB}"/>
              </a:ext>
            </a:extLst>
          </p:cNvPr>
          <p:cNvCxnSpPr>
            <a:cxnSpLocks/>
            <a:stCxn id="12" idx="3"/>
            <a:endCxn id="4" idx="2"/>
          </p:cNvCxnSpPr>
          <p:nvPr/>
        </p:nvCxnSpPr>
        <p:spPr>
          <a:xfrm flipV="1">
            <a:off x="3019426" y="3455107"/>
            <a:ext cx="1695449" cy="184677"/>
          </a:xfrm>
          <a:prstGeom prst="straightConnector1">
            <a:avLst/>
          </a:prstGeom>
          <a:ln w="762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06E227BE-17B4-443D-853C-E1B03CD1C834}"/>
              </a:ext>
            </a:extLst>
          </p:cNvPr>
          <p:cNvSpPr/>
          <p:nvPr/>
        </p:nvSpPr>
        <p:spPr>
          <a:xfrm>
            <a:off x="1162051" y="5238750"/>
            <a:ext cx="742949" cy="4522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dirty="0"/>
              <a:t>…</a:t>
            </a:r>
            <a:endParaRPr lang="zh-HK" altLang="en-US" sz="2400" dirty="0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02DB2323-040A-4B19-BE69-DC9780603439}"/>
              </a:ext>
            </a:extLst>
          </p:cNvPr>
          <p:cNvCxnSpPr>
            <a:cxnSpLocks/>
            <a:endCxn id="4" idx="3"/>
          </p:cNvCxnSpPr>
          <p:nvPr/>
        </p:nvCxnSpPr>
        <p:spPr>
          <a:xfrm flipV="1">
            <a:off x="1905000" y="4041069"/>
            <a:ext cx="3368534" cy="1423812"/>
          </a:xfrm>
          <a:prstGeom prst="straightConnector1">
            <a:avLst/>
          </a:prstGeom>
          <a:ln w="762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83736614-1206-4581-A24D-5D3C1AEBF95E}"/>
              </a:ext>
            </a:extLst>
          </p:cNvPr>
          <p:cNvSpPr/>
          <p:nvPr/>
        </p:nvSpPr>
        <p:spPr>
          <a:xfrm>
            <a:off x="2219326" y="6012743"/>
            <a:ext cx="4552949" cy="4522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dirty="0"/>
              <a:t>Any more you can think of?</a:t>
            </a:r>
            <a:endParaRPr lang="zh-HK" altLang="en-US" sz="2400" dirty="0"/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F3CF87FB-8937-454C-A8C5-28059C9B3844}"/>
              </a:ext>
            </a:extLst>
          </p:cNvPr>
          <p:cNvCxnSpPr>
            <a:cxnSpLocks/>
          </p:cNvCxnSpPr>
          <p:nvPr/>
        </p:nvCxnSpPr>
        <p:spPr>
          <a:xfrm flipV="1">
            <a:off x="7970978" y="1774586"/>
            <a:ext cx="1268272" cy="1106576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AF7D3FB2-8096-4112-8FEF-7C05EF7BA7A0}"/>
              </a:ext>
            </a:extLst>
          </p:cNvPr>
          <p:cNvSpPr/>
          <p:nvPr/>
        </p:nvSpPr>
        <p:spPr>
          <a:xfrm>
            <a:off x="9239250" y="1170761"/>
            <a:ext cx="1866900" cy="115711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dirty="0"/>
              <a:t>Shorter referential expression</a:t>
            </a:r>
            <a:endParaRPr lang="zh-HK" altLang="en-US" sz="2400" dirty="0"/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9D8CD6C2-C244-40AE-B279-14EFA56102B4}"/>
              </a:ext>
            </a:extLst>
          </p:cNvPr>
          <p:cNvCxnSpPr>
            <a:cxnSpLocks/>
            <a:stCxn id="4" idx="5"/>
          </p:cNvCxnSpPr>
          <p:nvPr/>
        </p:nvCxnSpPr>
        <p:spPr>
          <a:xfrm>
            <a:off x="7970978" y="4041069"/>
            <a:ext cx="1192795" cy="536755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C20DD7A0-348E-455A-B8E1-A1A32A492772}"/>
              </a:ext>
            </a:extLst>
          </p:cNvPr>
          <p:cNvSpPr/>
          <p:nvPr/>
        </p:nvSpPr>
        <p:spPr>
          <a:xfrm>
            <a:off x="9163049" y="3769851"/>
            <a:ext cx="1866900" cy="148091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dirty="0"/>
              <a:t>Less specific referential expression</a:t>
            </a:r>
            <a:endParaRPr lang="zh-HK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798710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2" presetClass="emph" presetSubtype="0" repeatCount="5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2" grpId="0" animBg="1"/>
      <p:bldP spid="17" grpId="0" animBg="1"/>
      <p:bldP spid="17" grpId="1" animBg="1"/>
      <p:bldP spid="20" grpId="0" animBg="1"/>
      <p:bldP spid="25" grpId="0" animBg="1"/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BAAAFA-F5B1-42D3-AD17-BB00AEF10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Factors related to accessibility (in English)</a:t>
            </a:r>
            <a:endParaRPr lang="zh-HK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0A8A0244-5543-4284-B3AD-D599DEBCF4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152809"/>
              </p:ext>
            </p:extLst>
          </p:nvPr>
        </p:nvGraphicFramePr>
        <p:xfrm>
          <a:off x="720725" y="2541588"/>
          <a:ext cx="10728324" cy="330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6108">
                  <a:extLst>
                    <a:ext uri="{9D8B030D-6E8A-4147-A177-3AD203B41FA5}">
                      <a16:colId xmlns:a16="http://schemas.microsoft.com/office/drawing/2014/main" val="2872357992"/>
                    </a:ext>
                  </a:extLst>
                </a:gridCol>
                <a:gridCol w="3576108">
                  <a:extLst>
                    <a:ext uri="{9D8B030D-6E8A-4147-A177-3AD203B41FA5}">
                      <a16:colId xmlns:a16="http://schemas.microsoft.com/office/drawing/2014/main" val="2107821483"/>
                    </a:ext>
                  </a:extLst>
                </a:gridCol>
                <a:gridCol w="3576108">
                  <a:extLst>
                    <a:ext uri="{9D8B030D-6E8A-4147-A177-3AD203B41FA5}">
                      <a16:colId xmlns:a16="http://schemas.microsoft.com/office/drawing/2014/main" val="23759714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HK" dirty="0"/>
                        <a:t>Context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Properties of current mention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Inherent properties of referent</a:t>
                      </a:r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767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HK" dirty="0"/>
                        <a:t>Shorter distance from previous mention (track)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Current grammatical role is subject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Animate, esp. human</a:t>
                      </a:r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48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sz="1800" dirty="0"/>
                        <a:t>Larger number of previous mentions (farther along in trail)</a:t>
                      </a:r>
                      <a:endParaRPr lang="zh-HK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…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Women (Misogyny &gt; Less perceived need to be clear about women’s identity)</a:t>
                      </a:r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3223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HK" dirty="0"/>
                        <a:t>Fewer competitors 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Singular</a:t>
                      </a:r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586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HK" dirty="0"/>
                        <a:t>Previous grammatical role is subject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dirty="0"/>
                        <a:t>…</a:t>
                      </a:r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845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HK" dirty="0"/>
                        <a:t>…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5996158"/>
                  </a:ext>
                </a:extLst>
              </a:tr>
            </a:tbl>
          </a:graphicData>
        </a:graphic>
      </p:graphicFrame>
      <p:sp>
        <p:nvSpPr>
          <p:cNvPr id="5" name="矩形 4">
            <a:extLst>
              <a:ext uri="{FF2B5EF4-FFF2-40B4-BE49-F238E27FC236}">
                <a16:creationId xmlns:a16="http://schemas.microsoft.com/office/drawing/2014/main" id="{E9380BB2-3110-4E91-83CC-07CFFAD896F2}"/>
              </a:ext>
            </a:extLst>
          </p:cNvPr>
          <p:cNvSpPr/>
          <p:nvPr/>
        </p:nvSpPr>
        <p:spPr>
          <a:xfrm>
            <a:off x="7643812" y="2324418"/>
            <a:ext cx="3981450" cy="3695382"/>
          </a:xfrm>
          <a:prstGeom prst="rect">
            <a:avLst/>
          </a:prstGeom>
          <a:noFill/>
          <a:ln w="762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961628D-23D6-4E0D-97ED-15D09C9B21CD}"/>
              </a:ext>
            </a:extLst>
          </p:cNvPr>
          <p:cNvSpPr/>
          <p:nvPr/>
        </p:nvSpPr>
        <p:spPr>
          <a:xfrm>
            <a:off x="7200901" y="5526810"/>
            <a:ext cx="2647950" cy="11571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K" sz="2400" dirty="0"/>
              <a:t>How might these be represented in </a:t>
            </a:r>
            <a:r>
              <a:rPr lang="en-US" altLang="zh-HK" sz="2400" dirty="0" err="1"/>
              <a:t>Rezonator</a:t>
            </a:r>
            <a:r>
              <a:rPr lang="en-US" altLang="zh-HK" sz="2400" dirty="0"/>
              <a:t>?</a:t>
            </a:r>
            <a:endParaRPr lang="zh-HK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47673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BAAAFA-F5B1-42D3-AD17-BB00AEF10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One-to-one vs. one-to-many</a:t>
            </a:r>
            <a:endParaRPr lang="zh-HK" altLang="en-US" dirty="0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B7F04AC9-ED66-405F-A35A-D543C5018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997" y="1815312"/>
            <a:ext cx="10728325" cy="3227375"/>
          </a:xfrm>
        </p:spPr>
        <p:txBody>
          <a:bodyPr/>
          <a:lstStyle/>
          <a:p>
            <a:r>
              <a:rPr lang="en-US" altLang="zh-HK" dirty="0">
                <a:solidFill>
                  <a:srgbClr val="FFFFFF"/>
                </a:solidFill>
              </a:rPr>
              <a:t>One-to-many: One trail – Many tracks</a:t>
            </a:r>
          </a:p>
          <a:p>
            <a:pPr marL="0" indent="0">
              <a:buNone/>
            </a:pPr>
            <a:endParaRPr lang="en-US" altLang="zh-HK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altLang="zh-HK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altLang="zh-HK" dirty="0">
              <a:solidFill>
                <a:srgbClr val="FFFFFF"/>
              </a:solidFill>
            </a:endParaRPr>
          </a:p>
          <a:p>
            <a:endParaRPr lang="en-US" altLang="zh-HK" dirty="0">
              <a:solidFill>
                <a:srgbClr val="FFFFFF"/>
              </a:solidFill>
            </a:endParaRPr>
          </a:p>
          <a:p>
            <a:r>
              <a:rPr lang="en-US" altLang="zh-HK" dirty="0">
                <a:solidFill>
                  <a:srgbClr val="FFFFFF"/>
                </a:solidFill>
              </a:rPr>
              <a:t>One-to-one: One trail – One trail</a:t>
            </a:r>
            <a:endParaRPr lang="zh-HK" altLang="en-US" dirty="0">
              <a:solidFill>
                <a:srgbClr val="FFFFFF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3DE4B9E6-47DC-423A-9CFF-F681D93FE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9549"/>
            <a:ext cx="12192000" cy="1438453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19C6B41-EC9F-457C-BCE8-E6FD19924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88679"/>
            <a:ext cx="12192000" cy="125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469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BAAAFA-F5B1-42D3-AD17-BB00AEF10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Changing the entity type of trails</a:t>
            </a:r>
            <a:endParaRPr lang="zh-HK" altLang="en-US" dirty="0"/>
          </a:p>
        </p:txBody>
      </p:sp>
      <p:pic>
        <p:nvPicPr>
          <p:cNvPr id="3" name="Rezonator 1.1.2.2 - sbc007.rez_ 2023-01-16 01-17-20">
            <a:hlinkClick r:id="" action="ppaction://media"/>
            <a:extLst>
              <a:ext uri="{FF2B5EF4-FFF2-40B4-BE49-F238E27FC236}">
                <a16:creationId xmlns:a16="http://schemas.microsoft.com/office/drawing/2014/main" id="{7A52CE34-DE9D-4862-A98F-0480B2DE39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" b="15752"/>
          <a:stretch/>
        </p:blipFill>
        <p:spPr>
          <a:xfrm>
            <a:off x="720000" y="1755839"/>
            <a:ext cx="7213600" cy="4129953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F11199CE-03D7-4FEC-9361-D061BFF44BA9}"/>
              </a:ext>
            </a:extLst>
          </p:cNvPr>
          <p:cNvSpPr txBox="1"/>
          <p:nvPr/>
        </p:nvSpPr>
        <p:spPr>
          <a:xfrm>
            <a:off x="10242732" y="2616709"/>
            <a:ext cx="148045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Tags</a:t>
            </a:r>
            <a:endParaRPr lang="zh-TW" altLang="en-US" dirty="0"/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621ED677-A294-415E-8405-C92097747AFA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7853724" y="2795103"/>
            <a:ext cx="2389008" cy="627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D8485A5-16C7-433D-8E80-521D2940E95D}"/>
              </a:ext>
            </a:extLst>
          </p:cNvPr>
          <p:cNvSpPr txBox="1"/>
          <p:nvPr/>
        </p:nvSpPr>
        <p:spPr>
          <a:xfrm>
            <a:off x="8396968" y="1474742"/>
            <a:ext cx="1480457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Field</a:t>
            </a:r>
            <a:endParaRPr lang="zh-TW" altLang="en-US" dirty="0"/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3A67C00D-9A4B-4CA2-8064-AEC892780F19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7933600" y="1844074"/>
            <a:ext cx="1203597" cy="520181"/>
          </a:xfrm>
          <a:prstGeom prst="straightConnector1">
            <a:avLst/>
          </a:prstGeom>
          <a:ln w="762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9B9EFF5D-4852-487D-90E0-9BB6612F12E5}"/>
              </a:ext>
            </a:extLst>
          </p:cNvPr>
          <p:cNvSpPr/>
          <p:nvPr/>
        </p:nvSpPr>
        <p:spPr>
          <a:xfrm>
            <a:off x="6131696" y="2347501"/>
            <a:ext cx="1801904" cy="1081499"/>
          </a:xfrm>
          <a:prstGeom prst="rect">
            <a:avLst/>
          </a:prstGeom>
          <a:noFill/>
          <a:ln w="76200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6BDF10D-5AEB-4D8C-BCAB-143011D56A1C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7933600" y="2801375"/>
            <a:ext cx="2309132" cy="26145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6B05565A-BB04-455D-A51C-BDD6C59EAA7E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7942692" y="2801375"/>
            <a:ext cx="2300040" cy="52002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39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BFB0E95-9CAE-4968-A118-2B9F7C8BB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2133437-BFEB-412D-978C-59379BF57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21E22D4-0BE8-40C4-814B-9C6EB6A3E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0006" y="619200"/>
            <a:ext cx="8831988" cy="681586"/>
          </a:xfrm>
        </p:spPr>
        <p:txBody>
          <a:bodyPr wrap="square">
            <a:normAutofit/>
          </a:bodyPr>
          <a:lstStyle/>
          <a:p>
            <a:pPr algn="ctr"/>
            <a:r>
              <a:rPr lang="en-US" altLang="zh-HK" dirty="0"/>
              <a:t>Your turn!</a:t>
            </a:r>
            <a:endParaRPr lang="zh-HK" alt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98907C4-FC8B-4436-8D59-610E37361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23" name="Freeform 78">
              <a:extLst>
                <a:ext uri="{FF2B5EF4-FFF2-40B4-BE49-F238E27FC236}">
                  <a16:creationId xmlns:a16="http://schemas.microsoft.com/office/drawing/2014/main" id="{F2DAC1FA-67FB-485E-99AD-1D35808FA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79">
              <a:extLst>
                <a:ext uri="{FF2B5EF4-FFF2-40B4-BE49-F238E27FC236}">
                  <a16:creationId xmlns:a16="http://schemas.microsoft.com/office/drawing/2014/main" id="{80135264-D47B-4DA1-B607-272AC7552A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5" name="Freeform 85">
              <a:extLst>
                <a:ext uri="{FF2B5EF4-FFF2-40B4-BE49-F238E27FC236}">
                  <a16:creationId xmlns:a16="http://schemas.microsoft.com/office/drawing/2014/main" id="{7E6A5C45-96C1-4BE7-BEF8-CD041B512D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F9D18AC-8DBF-44B9-B251-652985A6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08" y="268792"/>
            <a:ext cx="632305" cy="1606552"/>
            <a:chOff x="10224385" y="954724"/>
            <a:chExt cx="1324087" cy="3364228"/>
          </a:xfrm>
        </p:grpSpPr>
        <p:sp>
          <p:nvSpPr>
            <p:cNvPr id="28" name="Freeform 80">
              <a:extLst>
                <a:ext uri="{FF2B5EF4-FFF2-40B4-BE49-F238E27FC236}">
                  <a16:creationId xmlns:a16="http://schemas.microsoft.com/office/drawing/2014/main" id="{4B04572D-211A-45E4-9FCC-BDF978842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9" name="Freeform 84">
              <a:extLst>
                <a:ext uri="{FF2B5EF4-FFF2-40B4-BE49-F238E27FC236}">
                  <a16:creationId xmlns:a16="http://schemas.microsoft.com/office/drawing/2014/main" id="{03D89CFC-3412-4CF0-BCB9-14BA1B201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0" name="Freeform 87">
              <a:extLst>
                <a:ext uri="{FF2B5EF4-FFF2-40B4-BE49-F238E27FC236}">
                  <a16:creationId xmlns:a16="http://schemas.microsoft.com/office/drawing/2014/main" id="{27B2BC09-FADA-48B1-ABBF-D28310E5A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sp useBgFill="1">
        <p:nvSpPr>
          <p:cNvPr id="32" name="Freeform: Shape 31">
            <a:extLst>
              <a:ext uri="{FF2B5EF4-FFF2-40B4-BE49-F238E27FC236}">
                <a16:creationId xmlns:a16="http://schemas.microsoft.com/office/drawing/2014/main" id="{D277D65C-DA10-481D-B5A1-7DB78CF63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2589984"/>
            <a:ext cx="12180637" cy="4268018"/>
          </a:xfrm>
          <a:custGeom>
            <a:avLst/>
            <a:gdLst>
              <a:gd name="connsiteX0" fmla="*/ 9245089 w 12180637"/>
              <a:gd name="connsiteY0" fmla="*/ 0 h 4483555"/>
              <a:gd name="connsiteX1" fmla="*/ 10751325 w 12180637"/>
              <a:gd name="connsiteY1" fmla="*/ 78622 h 4483555"/>
              <a:gd name="connsiteX2" fmla="*/ 11353161 w 12180637"/>
              <a:gd name="connsiteY2" fmla="*/ 66474 h 4483555"/>
              <a:gd name="connsiteX3" fmla="*/ 12085768 w 12180637"/>
              <a:gd name="connsiteY3" fmla="*/ 51687 h 4483555"/>
              <a:gd name="connsiteX4" fmla="*/ 12180637 w 12180637"/>
              <a:gd name="connsiteY4" fmla="*/ 49772 h 4483555"/>
              <a:gd name="connsiteX5" fmla="*/ 12180637 w 12180637"/>
              <a:gd name="connsiteY5" fmla="*/ 4483555 h 4483555"/>
              <a:gd name="connsiteX6" fmla="*/ 0 w 12180637"/>
              <a:gd name="connsiteY6" fmla="*/ 4483555 h 4483555"/>
              <a:gd name="connsiteX7" fmla="*/ 0 w 12180637"/>
              <a:gd name="connsiteY7" fmla="*/ 109941 h 4483555"/>
              <a:gd name="connsiteX8" fmla="*/ 60108 w 12180637"/>
              <a:gd name="connsiteY8" fmla="*/ 112355 h 4483555"/>
              <a:gd name="connsiteX9" fmla="*/ 1270760 w 12180637"/>
              <a:gd name="connsiteY9" fmla="*/ 160955 h 4483555"/>
              <a:gd name="connsiteX10" fmla="*/ 2474433 w 12180637"/>
              <a:gd name="connsiteY10" fmla="*/ 136660 h 4483555"/>
              <a:gd name="connsiteX11" fmla="*/ 3226727 w 12180637"/>
              <a:gd name="connsiteY11" fmla="*/ 121475 h 4483555"/>
              <a:gd name="connsiteX12" fmla="*/ 3979023 w 12180637"/>
              <a:gd name="connsiteY12" fmla="*/ 106291 h 4483555"/>
              <a:gd name="connsiteX13" fmla="*/ 9245089 w 12180637"/>
              <a:gd name="connsiteY13" fmla="*/ 0 h 4483555"/>
              <a:gd name="connsiteX0" fmla="*/ 9245089 w 12180637"/>
              <a:gd name="connsiteY0" fmla="*/ 0 h 4483555"/>
              <a:gd name="connsiteX1" fmla="*/ 10751325 w 12180637"/>
              <a:gd name="connsiteY1" fmla="*/ 78622 h 4483555"/>
              <a:gd name="connsiteX2" fmla="*/ 11353161 w 12180637"/>
              <a:gd name="connsiteY2" fmla="*/ 66474 h 4483555"/>
              <a:gd name="connsiteX3" fmla="*/ 12085768 w 12180637"/>
              <a:gd name="connsiteY3" fmla="*/ 51687 h 4483555"/>
              <a:gd name="connsiteX4" fmla="*/ 12180637 w 12180637"/>
              <a:gd name="connsiteY4" fmla="*/ 49772 h 4483555"/>
              <a:gd name="connsiteX5" fmla="*/ 12180637 w 12180637"/>
              <a:gd name="connsiteY5" fmla="*/ 4483555 h 4483555"/>
              <a:gd name="connsiteX6" fmla="*/ 0 w 12180637"/>
              <a:gd name="connsiteY6" fmla="*/ 4483555 h 4483555"/>
              <a:gd name="connsiteX7" fmla="*/ 0 w 12180637"/>
              <a:gd name="connsiteY7" fmla="*/ 109941 h 4483555"/>
              <a:gd name="connsiteX8" fmla="*/ 60108 w 12180637"/>
              <a:gd name="connsiteY8" fmla="*/ 112355 h 4483555"/>
              <a:gd name="connsiteX9" fmla="*/ 1270760 w 12180637"/>
              <a:gd name="connsiteY9" fmla="*/ 160955 h 4483555"/>
              <a:gd name="connsiteX10" fmla="*/ 2474433 w 12180637"/>
              <a:gd name="connsiteY10" fmla="*/ 136660 h 4483555"/>
              <a:gd name="connsiteX11" fmla="*/ 3226727 w 12180637"/>
              <a:gd name="connsiteY11" fmla="*/ 121475 h 4483555"/>
              <a:gd name="connsiteX12" fmla="*/ 3979023 w 12180637"/>
              <a:gd name="connsiteY12" fmla="*/ 106291 h 4483555"/>
              <a:gd name="connsiteX13" fmla="*/ 9245089 w 12180637"/>
              <a:gd name="connsiteY13" fmla="*/ 0 h 4483555"/>
              <a:gd name="connsiteX0" fmla="*/ 9245089 w 12180637"/>
              <a:gd name="connsiteY0" fmla="*/ 0 h 4483555"/>
              <a:gd name="connsiteX1" fmla="*/ 10751325 w 12180637"/>
              <a:gd name="connsiteY1" fmla="*/ 78622 h 4483555"/>
              <a:gd name="connsiteX2" fmla="*/ 11353161 w 12180637"/>
              <a:gd name="connsiteY2" fmla="*/ 66474 h 4483555"/>
              <a:gd name="connsiteX3" fmla="*/ 12085768 w 12180637"/>
              <a:gd name="connsiteY3" fmla="*/ 51687 h 4483555"/>
              <a:gd name="connsiteX4" fmla="*/ 12180637 w 12180637"/>
              <a:gd name="connsiteY4" fmla="*/ 49772 h 4483555"/>
              <a:gd name="connsiteX5" fmla="*/ 12180637 w 12180637"/>
              <a:gd name="connsiteY5" fmla="*/ 4483555 h 4483555"/>
              <a:gd name="connsiteX6" fmla="*/ 0 w 12180637"/>
              <a:gd name="connsiteY6" fmla="*/ 4483555 h 4483555"/>
              <a:gd name="connsiteX7" fmla="*/ 0 w 12180637"/>
              <a:gd name="connsiteY7" fmla="*/ 109941 h 4483555"/>
              <a:gd name="connsiteX8" fmla="*/ 60108 w 12180637"/>
              <a:gd name="connsiteY8" fmla="*/ 112355 h 4483555"/>
              <a:gd name="connsiteX9" fmla="*/ 2474433 w 12180637"/>
              <a:gd name="connsiteY9" fmla="*/ 136660 h 4483555"/>
              <a:gd name="connsiteX10" fmla="*/ 3226727 w 12180637"/>
              <a:gd name="connsiteY10" fmla="*/ 121475 h 4483555"/>
              <a:gd name="connsiteX11" fmla="*/ 3979023 w 12180637"/>
              <a:gd name="connsiteY11" fmla="*/ 106291 h 4483555"/>
              <a:gd name="connsiteX12" fmla="*/ 9245089 w 12180637"/>
              <a:gd name="connsiteY12" fmla="*/ 0 h 4483555"/>
              <a:gd name="connsiteX0" fmla="*/ 9245089 w 12180637"/>
              <a:gd name="connsiteY0" fmla="*/ 0 h 4483555"/>
              <a:gd name="connsiteX1" fmla="*/ 10751325 w 12180637"/>
              <a:gd name="connsiteY1" fmla="*/ 78622 h 4483555"/>
              <a:gd name="connsiteX2" fmla="*/ 11353161 w 12180637"/>
              <a:gd name="connsiteY2" fmla="*/ 66474 h 4483555"/>
              <a:gd name="connsiteX3" fmla="*/ 12085768 w 12180637"/>
              <a:gd name="connsiteY3" fmla="*/ 51687 h 4483555"/>
              <a:gd name="connsiteX4" fmla="*/ 12180637 w 12180637"/>
              <a:gd name="connsiteY4" fmla="*/ 49772 h 4483555"/>
              <a:gd name="connsiteX5" fmla="*/ 12180637 w 12180637"/>
              <a:gd name="connsiteY5" fmla="*/ 4483555 h 4483555"/>
              <a:gd name="connsiteX6" fmla="*/ 0 w 12180637"/>
              <a:gd name="connsiteY6" fmla="*/ 4483555 h 4483555"/>
              <a:gd name="connsiteX7" fmla="*/ 0 w 12180637"/>
              <a:gd name="connsiteY7" fmla="*/ 109941 h 4483555"/>
              <a:gd name="connsiteX8" fmla="*/ 60108 w 12180637"/>
              <a:gd name="connsiteY8" fmla="*/ 112355 h 4483555"/>
              <a:gd name="connsiteX9" fmla="*/ 1944662 w 12180637"/>
              <a:gd name="connsiteY9" fmla="*/ 98823 h 4483555"/>
              <a:gd name="connsiteX10" fmla="*/ 3226727 w 12180637"/>
              <a:gd name="connsiteY10" fmla="*/ 121475 h 4483555"/>
              <a:gd name="connsiteX11" fmla="*/ 3979023 w 12180637"/>
              <a:gd name="connsiteY11" fmla="*/ 106291 h 4483555"/>
              <a:gd name="connsiteX12" fmla="*/ 9245089 w 12180637"/>
              <a:gd name="connsiteY12" fmla="*/ 0 h 4483555"/>
              <a:gd name="connsiteX0" fmla="*/ 9245089 w 12180637"/>
              <a:gd name="connsiteY0" fmla="*/ 0 h 4483555"/>
              <a:gd name="connsiteX1" fmla="*/ 10751325 w 12180637"/>
              <a:gd name="connsiteY1" fmla="*/ 78622 h 4483555"/>
              <a:gd name="connsiteX2" fmla="*/ 11353161 w 12180637"/>
              <a:gd name="connsiteY2" fmla="*/ 66474 h 4483555"/>
              <a:gd name="connsiteX3" fmla="*/ 12085768 w 12180637"/>
              <a:gd name="connsiteY3" fmla="*/ 51687 h 4483555"/>
              <a:gd name="connsiteX4" fmla="*/ 12180637 w 12180637"/>
              <a:gd name="connsiteY4" fmla="*/ 49772 h 4483555"/>
              <a:gd name="connsiteX5" fmla="*/ 12180637 w 12180637"/>
              <a:gd name="connsiteY5" fmla="*/ 4483555 h 4483555"/>
              <a:gd name="connsiteX6" fmla="*/ 0 w 12180637"/>
              <a:gd name="connsiteY6" fmla="*/ 4483555 h 4483555"/>
              <a:gd name="connsiteX7" fmla="*/ 0 w 12180637"/>
              <a:gd name="connsiteY7" fmla="*/ 109941 h 4483555"/>
              <a:gd name="connsiteX8" fmla="*/ 60108 w 12180637"/>
              <a:gd name="connsiteY8" fmla="*/ 112355 h 4483555"/>
              <a:gd name="connsiteX9" fmla="*/ 1944662 w 12180637"/>
              <a:gd name="connsiteY9" fmla="*/ 98823 h 4483555"/>
              <a:gd name="connsiteX10" fmla="*/ 3226727 w 12180637"/>
              <a:gd name="connsiteY10" fmla="*/ 121475 h 4483555"/>
              <a:gd name="connsiteX11" fmla="*/ 5089365 w 12180637"/>
              <a:gd name="connsiteY11" fmla="*/ 38184 h 4483555"/>
              <a:gd name="connsiteX12" fmla="*/ 9245089 w 12180637"/>
              <a:gd name="connsiteY12" fmla="*/ 0 h 4483555"/>
              <a:gd name="connsiteX0" fmla="*/ 9245089 w 12180637"/>
              <a:gd name="connsiteY0" fmla="*/ 8084 h 4491639"/>
              <a:gd name="connsiteX1" fmla="*/ 10751325 w 12180637"/>
              <a:gd name="connsiteY1" fmla="*/ 86706 h 4491639"/>
              <a:gd name="connsiteX2" fmla="*/ 11353161 w 12180637"/>
              <a:gd name="connsiteY2" fmla="*/ 74558 h 4491639"/>
              <a:gd name="connsiteX3" fmla="*/ 12085768 w 12180637"/>
              <a:gd name="connsiteY3" fmla="*/ 59771 h 4491639"/>
              <a:gd name="connsiteX4" fmla="*/ 12180637 w 12180637"/>
              <a:gd name="connsiteY4" fmla="*/ 57856 h 4491639"/>
              <a:gd name="connsiteX5" fmla="*/ 12180637 w 12180637"/>
              <a:gd name="connsiteY5" fmla="*/ 4491639 h 4491639"/>
              <a:gd name="connsiteX6" fmla="*/ 0 w 12180637"/>
              <a:gd name="connsiteY6" fmla="*/ 4491639 h 4491639"/>
              <a:gd name="connsiteX7" fmla="*/ 0 w 12180637"/>
              <a:gd name="connsiteY7" fmla="*/ 118025 h 4491639"/>
              <a:gd name="connsiteX8" fmla="*/ 60108 w 12180637"/>
              <a:gd name="connsiteY8" fmla="*/ 120439 h 4491639"/>
              <a:gd name="connsiteX9" fmla="*/ 1944662 w 12180637"/>
              <a:gd name="connsiteY9" fmla="*/ 106907 h 4491639"/>
              <a:gd name="connsiteX10" fmla="*/ 3226727 w 12180637"/>
              <a:gd name="connsiteY10" fmla="*/ 129559 h 4491639"/>
              <a:gd name="connsiteX11" fmla="*/ 5089365 w 12180637"/>
              <a:gd name="connsiteY11" fmla="*/ 46268 h 4491639"/>
              <a:gd name="connsiteX12" fmla="*/ 9245089 w 12180637"/>
              <a:gd name="connsiteY12" fmla="*/ 8084 h 4491639"/>
              <a:gd name="connsiteX0" fmla="*/ 9027375 w 12180637"/>
              <a:gd name="connsiteY0" fmla="*/ 37489 h 4452936"/>
              <a:gd name="connsiteX1" fmla="*/ 10751325 w 12180637"/>
              <a:gd name="connsiteY1" fmla="*/ 48003 h 4452936"/>
              <a:gd name="connsiteX2" fmla="*/ 11353161 w 12180637"/>
              <a:gd name="connsiteY2" fmla="*/ 35855 h 4452936"/>
              <a:gd name="connsiteX3" fmla="*/ 12085768 w 12180637"/>
              <a:gd name="connsiteY3" fmla="*/ 21068 h 4452936"/>
              <a:gd name="connsiteX4" fmla="*/ 12180637 w 12180637"/>
              <a:gd name="connsiteY4" fmla="*/ 19153 h 4452936"/>
              <a:gd name="connsiteX5" fmla="*/ 12180637 w 12180637"/>
              <a:gd name="connsiteY5" fmla="*/ 4452936 h 4452936"/>
              <a:gd name="connsiteX6" fmla="*/ 0 w 12180637"/>
              <a:gd name="connsiteY6" fmla="*/ 4452936 h 4452936"/>
              <a:gd name="connsiteX7" fmla="*/ 0 w 12180637"/>
              <a:gd name="connsiteY7" fmla="*/ 79322 h 4452936"/>
              <a:gd name="connsiteX8" fmla="*/ 60108 w 12180637"/>
              <a:gd name="connsiteY8" fmla="*/ 81736 h 4452936"/>
              <a:gd name="connsiteX9" fmla="*/ 1944662 w 12180637"/>
              <a:gd name="connsiteY9" fmla="*/ 68204 h 4452936"/>
              <a:gd name="connsiteX10" fmla="*/ 3226727 w 12180637"/>
              <a:gd name="connsiteY10" fmla="*/ 90856 h 4452936"/>
              <a:gd name="connsiteX11" fmla="*/ 5089365 w 12180637"/>
              <a:gd name="connsiteY11" fmla="*/ 7565 h 4452936"/>
              <a:gd name="connsiteX12" fmla="*/ 9027375 w 12180637"/>
              <a:gd name="connsiteY12" fmla="*/ 37489 h 4452936"/>
              <a:gd name="connsiteX0" fmla="*/ 9027375 w 12180637"/>
              <a:gd name="connsiteY0" fmla="*/ 67310 h 4482757"/>
              <a:gd name="connsiteX1" fmla="*/ 10751325 w 12180637"/>
              <a:gd name="connsiteY1" fmla="*/ 77824 h 4482757"/>
              <a:gd name="connsiteX2" fmla="*/ 11353161 w 12180637"/>
              <a:gd name="connsiteY2" fmla="*/ 65676 h 4482757"/>
              <a:gd name="connsiteX3" fmla="*/ 11360054 w 12180637"/>
              <a:gd name="connsiteY3" fmla="*/ 1004384 h 4482757"/>
              <a:gd name="connsiteX4" fmla="*/ 12180637 w 12180637"/>
              <a:gd name="connsiteY4" fmla="*/ 48974 h 4482757"/>
              <a:gd name="connsiteX5" fmla="*/ 12180637 w 12180637"/>
              <a:gd name="connsiteY5" fmla="*/ 4482757 h 4482757"/>
              <a:gd name="connsiteX6" fmla="*/ 0 w 12180637"/>
              <a:gd name="connsiteY6" fmla="*/ 4482757 h 4482757"/>
              <a:gd name="connsiteX7" fmla="*/ 0 w 12180637"/>
              <a:gd name="connsiteY7" fmla="*/ 109143 h 4482757"/>
              <a:gd name="connsiteX8" fmla="*/ 60108 w 12180637"/>
              <a:gd name="connsiteY8" fmla="*/ 111557 h 4482757"/>
              <a:gd name="connsiteX9" fmla="*/ 1944662 w 12180637"/>
              <a:gd name="connsiteY9" fmla="*/ 98025 h 4482757"/>
              <a:gd name="connsiteX10" fmla="*/ 3226727 w 12180637"/>
              <a:gd name="connsiteY10" fmla="*/ 120677 h 4482757"/>
              <a:gd name="connsiteX11" fmla="*/ 5089365 w 12180637"/>
              <a:gd name="connsiteY11" fmla="*/ 37386 h 4482757"/>
              <a:gd name="connsiteX12" fmla="*/ 9027375 w 12180637"/>
              <a:gd name="connsiteY12" fmla="*/ 67310 h 4482757"/>
              <a:gd name="connsiteX0" fmla="*/ 9027375 w 12180637"/>
              <a:gd name="connsiteY0" fmla="*/ 342299 h 4757746"/>
              <a:gd name="connsiteX1" fmla="*/ 10751325 w 12180637"/>
              <a:gd name="connsiteY1" fmla="*/ 352813 h 4757746"/>
              <a:gd name="connsiteX2" fmla="*/ 11353161 w 12180637"/>
              <a:gd name="connsiteY2" fmla="*/ 340665 h 4757746"/>
              <a:gd name="connsiteX3" fmla="*/ 12180637 w 12180637"/>
              <a:gd name="connsiteY3" fmla="*/ 323963 h 4757746"/>
              <a:gd name="connsiteX4" fmla="*/ 12180637 w 12180637"/>
              <a:gd name="connsiteY4" fmla="*/ 4757746 h 4757746"/>
              <a:gd name="connsiteX5" fmla="*/ 0 w 12180637"/>
              <a:gd name="connsiteY5" fmla="*/ 4757746 h 4757746"/>
              <a:gd name="connsiteX6" fmla="*/ 0 w 12180637"/>
              <a:gd name="connsiteY6" fmla="*/ 384132 h 4757746"/>
              <a:gd name="connsiteX7" fmla="*/ 60108 w 12180637"/>
              <a:gd name="connsiteY7" fmla="*/ 386546 h 4757746"/>
              <a:gd name="connsiteX8" fmla="*/ 1944662 w 12180637"/>
              <a:gd name="connsiteY8" fmla="*/ 373014 h 4757746"/>
              <a:gd name="connsiteX9" fmla="*/ 3226727 w 12180637"/>
              <a:gd name="connsiteY9" fmla="*/ 395666 h 4757746"/>
              <a:gd name="connsiteX10" fmla="*/ 5089365 w 12180637"/>
              <a:gd name="connsiteY10" fmla="*/ 312375 h 4757746"/>
              <a:gd name="connsiteX11" fmla="*/ 9027375 w 12180637"/>
              <a:gd name="connsiteY11" fmla="*/ 342299 h 4757746"/>
              <a:gd name="connsiteX0" fmla="*/ 9027375 w 12180637"/>
              <a:gd name="connsiteY0" fmla="*/ 337966 h 4753413"/>
              <a:gd name="connsiteX1" fmla="*/ 10751325 w 12180637"/>
              <a:gd name="connsiteY1" fmla="*/ 348480 h 4753413"/>
              <a:gd name="connsiteX2" fmla="*/ 12180637 w 12180637"/>
              <a:gd name="connsiteY2" fmla="*/ 319630 h 4753413"/>
              <a:gd name="connsiteX3" fmla="*/ 12180637 w 12180637"/>
              <a:gd name="connsiteY3" fmla="*/ 4753413 h 4753413"/>
              <a:gd name="connsiteX4" fmla="*/ 0 w 12180637"/>
              <a:gd name="connsiteY4" fmla="*/ 4753413 h 4753413"/>
              <a:gd name="connsiteX5" fmla="*/ 0 w 12180637"/>
              <a:gd name="connsiteY5" fmla="*/ 379799 h 4753413"/>
              <a:gd name="connsiteX6" fmla="*/ 60108 w 12180637"/>
              <a:gd name="connsiteY6" fmla="*/ 382213 h 4753413"/>
              <a:gd name="connsiteX7" fmla="*/ 1944662 w 12180637"/>
              <a:gd name="connsiteY7" fmla="*/ 368681 h 4753413"/>
              <a:gd name="connsiteX8" fmla="*/ 3226727 w 12180637"/>
              <a:gd name="connsiteY8" fmla="*/ 391333 h 4753413"/>
              <a:gd name="connsiteX9" fmla="*/ 5089365 w 12180637"/>
              <a:gd name="connsiteY9" fmla="*/ 308042 h 4753413"/>
              <a:gd name="connsiteX10" fmla="*/ 9027375 w 12180637"/>
              <a:gd name="connsiteY10" fmla="*/ 337966 h 4753413"/>
              <a:gd name="connsiteX0" fmla="*/ 9027375 w 12180637"/>
              <a:gd name="connsiteY0" fmla="*/ 37489 h 4452936"/>
              <a:gd name="connsiteX1" fmla="*/ 10751325 w 12180637"/>
              <a:gd name="connsiteY1" fmla="*/ 48003 h 4452936"/>
              <a:gd name="connsiteX2" fmla="*/ 12180637 w 12180637"/>
              <a:gd name="connsiteY2" fmla="*/ 19153 h 4452936"/>
              <a:gd name="connsiteX3" fmla="*/ 12180637 w 12180637"/>
              <a:gd name="connsiteY3" fmla="*/ 4452936 h 4452936"/>
              <a:gd name="connsiteX4" fmla="*/ 0 w 12180637"/>
              <a:gd name="connsiteY4" fmla="*/ 4452936 h 4452936"/>
              <a:gd name="connsiteX5" fmla="*/ 0 w 12180637"/>
              <a:gd name="connsiteY5" fmla="*/ 79322 h 4452936"/>
              <a:gd name="connsiteX6" fmla="*/ 60108 w 12180637"/>
              <a:gd name="connsiteY6" fmla="*/ 81736 h 4452936"/>
              <a:gd name="connsiteX7" fmla="*/ 1944662 w 12180637"/>
              <a:gd name="connsiteY7" fmla="*/ 68204 h 4452936"/>
              <a:gd name="connsiteX8" fmla="*/ 3226727 w 12180637"/>
              <a:gd name="connsiteY8" fmla="*/ 90856 h 4452936"/>
              <a:gd name="connsiteX9" fmla="*/ 5089365 w 12180637"/>
              <a:gd name="connsiteY9" fmla="*/ 7565 h 4452936"/>
              <a:gd name="connsiteX10" fmla="*/ 9027375 w 12180637"/>
              <a:gd name="connsiteY10" fmla="*/ 37489 h 4452936"/>
              <a:gd name="connsiteX0" fmla="*/ 9027375 w 12180637"/>
              <a:gd name="connsiteY0" fmla="*/ 35052 h 4450499"/>
              <a:gd name="connsiteX1" fmla="*/ 10540868 w 12180637"/>
              <a:gd name="connsiteY1" fmla="*/ 30432 h 4450499"/>
              <a:gd name="connsiteX2" fmla="*/ 12180637 w 12180637"/>
              <a:gd name="connsiteY2" fmla="*/ 16716 h 4450499"/>
              <a:gd name="connsiteX3" fmla="*/ 12180637 w 12180637"/>
              <a:gd name="connsiteY3" fmla="*/ 4450499 h 4450499"/>
              <a:gd name="connsiteX4" fmla="*/ 0 w 12180637"/>
              <a:gd name="connsiteY4" fmla="*/ 4450499 h 4450499"/>
              <a:gd name="connsiteX5" fmla="*/ 0 w 12180637"/>
              <a:gd name="connsiteY5" fmla="*/ 76885 h 4450499"/>
              <a:gd name="connsiteX6" fmla="*/ 60108 w 12180637"/>
              <a:gd name="connsiteY6" fmla="*/ 79299 h 4450499"/>
              <a:gd name="connsiteX7" fmla="*/ 1944662 w 12180637"/>
              <a:gd name="connsiteY7" fmla="*/ 65767 h 4450499"/>
              <a:gd name="connsiteX8" fmla="*/ 3226727 w 12180637"/>
              <a:gd name="connsiteY8" fmla="*/ 88419 h 4450499"/>
              <a:gd name="connsiteX9" fmla="*/ 5089365 w 12180637"/>
              <a:gd name="connsiteY9" fmla="*/ 5128 h 4450499"/>
              <a:gd name="connsiteX10" fmla="*/ 9027375 w 12180637"/>
              <a:gd name="connsiteY10" fmla="*/ 35052 h 4450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80637" h="4450499">
                <a:moveTo>
                  <a:pt x="9027375" y="35052"/>
                </a:moveTo>
                <a:lnTo>
                  <a:pt x="10540868" y="30432"/>
                </a:lnTo>
                <a:cubicBezTo>
                  <a:pt x="11066412" y="27376"/>
                  <a:pt x="11405389" y="-13668"/>
                  <a:pt x="12180637" y="16716"/>
                </a:cubicBezTo>
                <a:lnTo>
                  <a:pt x="12180637" y="4450499"/>
                </a:lnTo>
                <a:lnTo>
                  <a:pt x="0" y="4450499"/>
                </a:lnTo>
                <a:lnTo>
                  <a:pt x="0" y="76885"/>
                </a:lnTo>
                <a:lnTo>
                  <a:pt x="60108" y="79299"/>
                </a:lnTo>
                <a:lnTo>
                  <a:pt x="1944662" y="65767"/>
                </a:lnTo>
                <a:cubicBezTo>
                  <a:pt x="2472432" y="67287"/>
                  <a:pt x="2975962" y="93481"/>
                  <a:pt x="3226727" y="88419"/>
                </a:cubicBezTo>
                <a:lnTo>
                  <a:pt x="5089365" y="5128"/>
                </a:lnTo>
                <a:cubicBezTo>
                  <a:pt x="6092425" y="-15118"/>
                  <a:pt x="8118791" y="30835"/>
                  <a:pt x="9027375" y="35052"/>
                </a:cubicBez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graphicFrame>
        <p:nvGraphicFramePr>
          <p:cNvPr id="5" name="內容版面配置區 2">
            <a:extLst>
              <a:ext uri="{FF2B5EF4-FFF2-40B4-BE49-F238E27FC236}">
                <a16:creationId xmlns:a16="http://schemas.microsoft.com/office/drawing/2014/main" id="{F6C9325B-E46A-A1F6-F33E-A5ADF13274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8137587"/>
              </p:ext>
            </p:extLst>
          </p:nvPr>
        </p:nvGraphicFramePr>
        <p:xfrm>
          <a:off x="362888" y="815836"/>
          <a:ext cx="11629669" cy="39069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F7653AF6-5E9E-473B-BB66-D1AF8848262D}"/>
              </a:ext>
            </a:extLst>
          </p:cNvPr>
          <p:cNvSpPr/>
          <p:nvPr/>
        </p:nvSpPr>
        <p:spPr>
          <a:xfrm>
            <a:off x="2912221" y="4721997"/>
            <a:ext cx="7162800" cy="10683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Once you’re done, share with your partner what differences you found!</a:t>
            </a:r>
            <a:endParaRPr lang="zh-HK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75399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9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11">
            <a:extLst>
              <a:ext uri="{FF2B5EF4-FFF2-40B4-BE49-F238E27FC236}">
                <a16:creationId xmlns:a16="http://schemas.microsoft.com/office/drawing/2014/main" id="{D690F001-2D75-4EFE-805F-3E6954B756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3">
            <a:extLst>
              <a:ext uri="{FF2B5EF4-FFF2-40B4-BE49-F238E27FC236}">
                <a16:creationId xmlns:a16="http://schemas.microsoft.com/office/drawing/2014/main" id="{8C6F7DA8-FD92-4ACF-9932-BF007E32A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15">
            <a:extLst>
              <a:ext uri="{FF2B5EF4-FFF2-40B4-BE49-F238E27FC236}">
                <a16:creationId xmlns:a16="http://schemas.microsoft.com/office/drawing/2014/main" id="{4F76F7D6-E5D2-44FA-B1FA-A1A61DF18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0554709" cy="6858000"/>
          </a:xfrm>
          <a:custGeom>
            <a:avLst/>
            <a:gdLst>
              <a:gd name="connsiteX0" fmla="*/ 678080 w 10554709"/>
              <a:gd name="connsiteY0" fmla="*/ 0 h 6858000"/>
              <a:gd name="connsiteX1" fmla="*/ 8939948 w 10554709"/>
              <a:gd name="connsiteY1" fmla="*/ 0 h 6858000"/>
              <a:gd name="connsiteX2" fmla="*/ 9088366 w 10554709"/>
              <a:gd name="connsiteY2" fmla="*/ 139640 h 6858000"/>
              <a:gd name="connsiteX3" fmla="*/ 10554709 w 10554709"/>
              <a:gd name="connsiteY3" fmla="*/ 3680162 h 6858000"/>
              <a:gd name="connsiteX4" fmla="*/ 9852869 w 10554709"/>
              <a:gd name="connsiteY4" fmla="*/ 6618597 h 6858000"/>
              <a:gd name="connsiteX5" fmla="*/ 9732509 w 10554709"/>
              <a:gd name="connsiteY5" fmla="*/ 6858000 h 6858000"/>
              <a:gd name="connsiteX6" fmla="*/ 0 w 10554709"/>
              <a:gd name="connsiteY6" fmla="*/ 6858000 h 6858000"/>
              <a:gd name="connsiteX7" fmla="*/ 0 w 10554709"/>
              <a:gd name="connsiteY7" fmla="*/ 893015 h 6858000"/>
              <a:gd name="connsiteX8" fmla="*/ 32877 w 10554709"/>
              <a:gd name="connsiteY8" fmla="*/ 837948 h 6858000"/>
              <a:gd name="connsiteX9" fmla="*/ 408715 w 10554709"/>
              <a:gd name="connsiteY9" fmla="*/ 30770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54709" h="6858000">
                <a:moveTo>
                  <a:pt x="678080" y="0"/>
                </a:moveTo>
                <a:lnTo>
                  <a:pt x="8939948" y="0"/>
                </a:lnTo>
                <a:lnTo>
                  <a:pt x="9088366" y="139640"/>
                </a:lnTo>
                <a:cubicBezTo>
                  <a:pt x="10103527" y="1150771"/>
                  <a:pt x="10554709" y="2302771"/>
                  <a:pt x="10554709" y="3680162"/>
                </a:cubicBezTo>
                <a:cubicBezTo>
                  <a:pt x="10554709" y="4782075"/>
                  <a:pt x="10354183" y="5717032"/>
                  <a:pt x="9852869" y="6618597"/>
                </a:cubicBezTo>
                <a:lnTo>
                  <a:pt x="9732509" y="6858000"/>
                </a:lnTo>
                <a:lnTo>
                  <a:pt x="0" y="6858000"/>
                </a:lnTo>
                <a:lnTo>
                  <a:pt x="0" y="893015"/>
                </a:lnTo>
                <a:lnTo>
                  <a:pt x="32877" y="837948"/>
                </a:lnTo>
                <a:cubicBezTo>
                  <a:pt x="149932" y="650048"/>
                  <a:pt x="274183" y="474695"/>
                  <a:pt x="408715" y="307706"/>
                </a:cubicBez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205F484-ABD2-4248-BFFE-93DEEA674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0000"/>
            <a:ext cx="6911974" cy="2803071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altLang="zh-HK" sz="5600" spc="-100" dirty="0"/>
              <a:t>Let’s review last weeks’ shows first!</a:t>
            </a:r>
          </a:p>
        </p:txBody>
      </p:sp>
      <p:sp>
        <p:nvSpPr>
          <p:cNvPr id="31" name="Freeform 10">
            <a:extLst>
              <a:ext uri="{FF2B5EF4-FFF2-40B4-BE49-F238E27FC236}">
                <a16:creationId xmlns:a16="http://schemas.microsoft.com/office/drawing/2014/main" id="{671E2FB4-7344-4400-973C-C4E1D46C1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4500000">
            <a:off x="9006897" y="392628"/>
            <a:ext cx="3095625" cy="2897543"/>
          </a:xfrm>
          <a:custGeom>
            <a:avLst/>
            <a:gdLst>
              <a:gd name="T0" fmla="*/ 43 w 250"/>
              <a:gd name="T1" fmla="*/ 167 h 234"/>
              <a:gd name="T2" fmla="*/ 70 w 250"/>
              <a:gd name="T3" fmla="*/ 133 h 234"/>
              <a:gd name="T4" fmla="*/ 48 w 250"/>
              <a:gd name="T5" fmla="*/ 134 h 234"/>
              <a:gd name="T6" fmla="*/ 19 w 250"/>
              <a:gd name="T7" fmla="*/ 130 h 234"/>
              <a:gd name="T8" fmla="*/ 6 w 250"/>
              <a:gd name="T9" fmla="*/ 123 h 234"/>
              <a:gd name="T10" fmla="*/ 1 w 250"/>
              <a:gd name="T11" fmla="*/ 103 h 234"/>
              <a:gd name="T12" fmla="*/ 11 w 250"/>
              <a:gd name="T13" fmla="*/ 81 h 234"/>
              <a:gd name="T14" fmla="*/ 23 w 250"/>
              <a:gd name="T15" fmla="*/ 76 h 234"/>
              <a:gd name="T16" fmla="*/ 81 w 250"/>
              <a:gd name="T17" fmla="*/ 78 h 234"/>
              <a:gd name="T18" fmla="*/ 65 w 250"/>
              <a:gd name="T19" fmla="*/ 49 h 234"/>
              <a:gd name="T20" fmla="*/ 57 w 250"/>
              <a:gd name="T21" fmla="*/ 27 h 234"/>
              <a:gd name="T22" fmla="*/ 67 w 250"/>
              <a:gd name="T23" fmla="*/ 12 h 234"/>
              <a:gd name="T24" fmla="*/ 85 w 250"/>
              <a:gd name="T25" fmla="*/ 1 h 234"/>
              <a:gd name="T26" fmla="*/ 101 w 250"/>
              <a:gd name="T27" fmla="*/ 8 h 234"/>
              <a:gd name="T28" fmla="*/ 107 w 250"/>
              <a:gd name="T29" fmla="*/ 15 h 234"/>
              <a:gd name="T30" fmla="*/ 120 w 250"/>
              <a:gd name="T31" fmla="*/ 37 h 234"/>
              <a:gd name="T32" fmla="*/ 131 w 250"/>
              <a:gd name="T33" fmla="*/ 60 h 234"/>
              <a:gd name="T34" fmla="*/ 164 w 250"/>
              <a:gd name="T35" fmla="*/ 25 h 234"/>
              <a:gd name="T36" fmla="*/ 187 w 250"/>
              <a:gd name="T37" fmla="*/ 11 h 234"/>
              <a:gd name="T38" fmla="*/ 205 w 250"/>
              <a:gd name="T39" fmla="*/ 19 h 234"/>
              <a:gd name="T40" fmla="*/ 214 w 250"/>
              <a:gd name="T41" fmla="*/ 34 h 234"/>
              <a:gd name="T42" fmla="*/ 203 w 250"/>
              <a:gd name="T43" fmla="*/ 57 h 234"/>
              <a:gd name="T44" fmla="*/ 166 w 250"/>
              <a:gd name="T45" fmla="*/ 100 h 234"/>
              <a:gd name="T46" fmla="*/ 217 w 250"/>
              <a:gd name="T47" fmla="*/ 98 h 234"/>
              <a:gd name="T48" fmla="*/ 244 w 250"/>
              <a:gd name="T49" fmla="*/ 104 h 234"/>
              <a:gd name="T50" fmla="*/ 249 w 250"/>
              <a:gd name="T51" fmla="*/ 115 h 234"/>
              <a:gd name="T52" fmla="*/ 247 w 250"/>
              <a:gd name="T53" fmla="*/ 129 h 234"/>
              <a:gd name="T54" fmla="*/ 245 w 250"/>
              <a:gd name="T55" fmla="*/ 134 h 234"/>
              <a:gd name="T56" fmla="*/ 241 w 250"/>
              <a:gd name="T57" fmla="*/ 141 h 234"/>
              <a:gd name="T58" fmla="*/ 227 w 250"/>
              <a:gd name="T59" fmla="*/ 147 h 234"/>
              <a:gd name="T60" fmla="*/ 187 w 250"/>
              <a:gd name="T61" fmla="*/ 151 h 234"/>
              <a:gd name="T62" fmla="*/ 160 w 250"/>
              <a:gd name="T63" fmla="*/ 148 h 234"/>
              <a:gd name="T64" fmla="*/ 168 w 250"/>
              <a:gd name="T65" fmla="*/ 168 h 234"/>
              <a:gd name="T66" fmla="*/ 176 w 250"/>
              <a:gd name="T67" fmla="*/ 194 h 234"/>
              <a:gd name="T68" fmla="*/ 176 w 250"/>
              <a:gd name="T69" fmla="*/ 211 h 234"/>
              <a:gd name="T70" fmla="*/ 170 w 250"/>
              <a:gd name="T71" fmla="*/ 221 h 234"/>
              <a:gd name="T72" fmla="*/ 156 w 250"/>
              <a:gd name="T73" fmla="*/ 230 h 234"/>
              <a:gd name="T74" fmla="*/ 130 w 250"/>
              <a:gd name="T75" fmla="*/ 226 h 234"/>
              <a:gd name="T76" fmla="*/ 122 w 250"/>
              <a:gd name="T77" fmla="*/ 213 h 234"/>
              <a:gd name="T78" fmla="*/ 110 w 250"/>
              <a:gd name="T79" fmla="*/ 169 h 234"/>
              <a:gd name="T80" fmla="*/ 92 w 250"/>
              <a:gd name="T81" fmla="*/ 192 h 234"/>
              <a:gd name="T82" fmla="*/ 87 w 250"/>
              <a:gd name="T83" fmla="*/ 197 h 234"/>
              <a:gd name="T84" fmla="*/ 84 w 250"/>
              <a:gd name="T85" fmla="*/ 201 h 234"/>
              <a:gd name="T86" fmla="*/ 65 w 250"/>
              <a:gd name="T87" fmla="*/ 212 h 234"/>
              <a:gd name="T88" fmla="*/ 50 w 250"/>
              <a:gd name="T89" fmla="*/ 204 h 234"/>
              <a:gd name="T90" fmla="*/ 44 w 250"/>
              <a:gd name="T91" fmla="*/ 198 h 234"/>
              <a:gd name="T92" fmla="*/ 38 w 250"/>
              <a:gd name="T93" fmla="*/ 185 h 234"/>
              <a:gd name="T94" fmla="*/ 43 w 250"/>
              <a:gd name="T95" fmla="*/ 167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50" h="234">
                <a:moveTo>
                  <a:pt x="43" y="167"/>
                </a:moveTo>
                <a:cubicBezTo>
                  <a:pt x="70" y="133"/>
                  <a:pt x="70" y="133"/>
                  <a:pt x="70" y="133"/>
                </a:cubicBezTo>
                <a:cubicBezTo>
                  <a:pt x="60" y="134"/>
                  <a:pt x="61" y="134"/>
                  <a:pt x="48" y="134"/>
                </a:cubicBezTo>
                <a:cubicBezTo>
                  <a:pt x="34" y="133"/>
                  <a:pt x="24" y="132"/>
                  <a:pt x="19" y="130"/>
                </a:cubicBezTo>
                <a:cubicBezTo>
                  <a:pt x="13" y="128"/>
                  <a:pt x="9" y="126"/>
                  <a:pt x="6" y="123"/>
                </a:cubicBezTo>
                <a:cubicBezTo>
                  <a:pt x="1" y="119"/>
                  <a:pt x="0" y="112"/>
                  <a:pt x="1" y="103"/>
                </a:cubicBezTo>
                <a:cubicBezTo>
                  <a:pt x="2" y="93"/>
                  <a:pt x="6" y="86"/>
                  <a:pt x="11" y="81"/>
                </a:cubicBezTo>
                <a:cubicBezTo>
                  <a:pt x="15" y="77"/>
                  <a:pt x="18" y="76"/>
                  <a:pt x="23" y="76"/>
                </a:cubicBezTo>
                <a:cubicBezTo>
                  <a:pt x="81" y="78"/>
                  <a:pt x="81" y="78"/>
                  <a:pt x="81" y="78"/>
                </a:cubicBezTo>
                <a:cubicBezTo>
                  <a:pt x="65" y="49"/>
                  <a:pt x="65" y="49"/>
                  <a:pt x="65" y="49"/>
                </a:cubicBezTo>
                <a:cubicBezTo>
                  <a:pt x="58" y="40"/>
                  <a:pt x="56" y="33"/>
                  <a:pt x="57" y="27"/>
                </a:cubicBezTo>
                <a:cubicBezTo>
                  <a:pt x="58" y="21"/>
                  <a:pt x="62" y="16"/>
                  <a:pt x="67" y="12"/>
                </a:cubicBezTo>
                <a:cubicBezTo>
                  <a:pt x="74" y="6"/>
                  <a:pt x="80" y="2"/>
                  <a:pt x="85" y="1"/>
                </a:cubicBezTo>
                <a:cubicBezTo>
                  <a:pt x="90" y="0"/>
                  <a:pt x="95" y="2"/>
                  <a:pt x="101" y="8"/>
                </a:cubicBezTo>
                <a:cubicBezTo>
                  <a:pt x="104" y="11"/>
                  <a:pt x="106" y="13"/>
                  <a:pt x="107" y="15"/>
                </a:cubicBezTo>
                <a:cubicBezTo>
                  <a:pt x="110" y="19"/>
                  <a:pt x="112" y="20"/>
                  <a:pt x="120" y="37"/>
                </a:cubicBezTo>
                <a:cubicBezTo>
                  <a:pt x="129" y="55"/>
                  <a:pt x="128" y="51"/>
                  <a:pt x="131" y="60"/>
                </a:cubicBezTo>
                <a:cubicBezTo>
                  <a:pt x="164" y="25"/>
                  <a:pt x="164" y="25"/>
                  <a:pt x="164" y="25"/>
                </a:cubicBezTo>
                <a:cubicBezTo>
                  <a:pt x="173" y="16"/>
                  <a:pt x="180" y="11"/>
                  <a:pt x="187" y="11"/>
                </a:cubicBezTo>
                <a:cubicBezTo>
                  <a:pt x="193" y="10"/>
                  <a:pt x="200" y="13"/>
                  <a:pt x="205" y="19"/>
                </a:cubicBezTo>
                <a:cubicBezTo>
                  <a:pt x="210" y="24"/>
                  <a:pt x="213" y="29"/>
                  <a:pt x="214" y="34"/>
                </a:cubicBezTo>
                <a:cubicBezTo>
                  <a:pt x="214" y="39"/>
                  <a:pt x="211" y="47"/>
                  <a:pt x="203" y="57"/>
                </a:cubicBezTo>
                <a:cubicBezTo>
                  <a:pt x="166" y="100"/>
                  <a:pt x="166" y="100"/>
                  <a:pt x="166" y="100"/>
                </a:cubicBezTo>
                <a:cubicBezTo>
                  <a:pt x="217" y="98"/>
                  <a:pt x="217" y="98"/>
                  <a:pt x="217" y="98"/>
                </a:cubicBezTo>
                <a:cubicBezTo>
                  <a:pt x="229" y="96"/>
                  <a:pt x="238" y="98"/>
                  <a:pt x="244" y="104"/>
                </a:cubicBezTo>
                <a:cubicBezTo>
                  <a:pt x="247" y="107"/>
                  <a:pt x="249" y="111"/>
                  <a:pt x="249" y="115"/>
                </a:cubicBezTo>
                <a:cubicBezTo>
                  <a:pt x="250" y="120"/>
                  <a:pt x="249" y="124"/>
                  <a:pt x="247" y="129"/>
                </a:cubicBezTo>
                <a:cubicBezTo>
                  <a:pt x="247" y="130"/>
                  <a:pt x="246" y="132"/>
                  <a:pt x="245" y="134"/>
                </a:cubicBezTo>
                <a:cubicBezTo>
                  <a:pt x="244" y="137"/>
                  <a:pt x="243" y="140"/>
                  <a:pt x="241" y="141"/>
                </a:cubicBezTo>
                <a:cubicBezTo>
                  <a:pt x="239" y="144"/>
                  <a:pt x="234" y="146"/>
                  <a:pt x="227" y="147"/>
                </a:cubicBezTo>
                <a:cubicBezTo>
                  <a:pt x="221" y="149"/>
                  <a:pt x="207" y="150"/>
                  <a:pt x="187" y="151"/>
                </a:cubicBezTo>
                <a:cubicBezTo>
                  <a:pt x="175" y="152"/>
                  <a:pt x="161" y="148"/>
                  <a:pt x="160" y="148"/>
                </a:cubicBezTo>
                <a:cubicBezTo>
                  <a:pt x="161" y="151"/>
                  <a:pt x="165" y="161"/>
                  <a:pt x="168" y="168"/>
                </a:cubicBezTo>
                <a:cubicBezTo>
                  <a:pt x="168" y="171"/>
                  <a:pt x="173" y="181"/>
                  <a:pt x="176" y="194"/>
                </a:cubicBezTo>
                <a:cubicBezTo>
                  <a:pt x="179" y="206"/>
                  <a:pt x="176" y="203"/>
                  <a:pt x="176" y="211"/>
                </a:cubicBezTo>
                <a:cubicBezTo>
                  <a:pt x="176" y="214"/>
                  <a:pt x="174" y="217"/>
                  <a:pt x="170" y="221"/>
                </a:cubicBezTo>
                <a:cubicBezTo>
                  <a:pt x="166" y="226"/>
                  <a:pt x="161" y="228"/>
                  <a:pt x="156" y="230"/>
                </a:cubicBezTo>
                <a:cubicBezTo>
                  <a:pt x="147" y="234"/>
                  <a:pt x="137" y="233"/>
                  <a:pt x="130" y="226"/>
                </a:cubicBezTo>
                <a:cubicBezTo>
                  <a:pt x="127" y="223"/>
                  <a:pt x="125" y="219"/>
                  <a:pt x="122" y="213"/>
                </a:cubicBezTo>
                <a:cubicBezTo>
                  <a:pt x="118" y="188"/>
                  <a:pt x="117" y="189"/>
                  <a:pt x="110" y="169"/>
                </a:cubicBezTo>
                <a:cubicBezTo>
                  <a:pt x="92" y="192"/>
                  <a:pt x="92" y="192"/>
                  <a:pt x="92" y="192"/>
                </a:cubicBezTo>
                <a:cubicBezTo>
                  <a:pt x="90" y="193"/>
                  <a:pt x="88" y="195"/>
                  <a:pt x="87" y="197"/>
                </a:cubicBezTo>
                <a:cubicBezTo>
                  <a:pt x="86" y="198"/>
                  <a:pt x="85" y="200"/>
                  <a:pt x="84" y="201"/>
                </a:cubicBezTo>
                <a:cubicBezTo>
                  <a:pt x="76" y="209"/>
                  <a:pt x="70" y="212"/>
                  <a:pt x="65" y="212"/>
                </a:cubicBezTo>
                <a:cubicBezTo>
                  <a:pt x="60" y="211"/>
                  <a:pt x="55" y="209"/>
                  <a:pt x="50" y="204"/>
                </a:cubicBezTo>
                <a:cubicBezTo>
                  <a:pt x="50" y="203"/>
                  <a:pt x="48" y="202"/>
                  <a:pt x="44" y="198"/>
                </a:cubicBezTo>
                <a:cubicBezTo>
                  <a:pt x="41" y="195"/>
                  <a:pt x="39" y="191"/>
                  <a:pt x="38" y="185"/>
                </a:cubicBezTo>
                <a:cubicBezTo>
                  <a:pt x="37" y="179"/>
                  <a:pt x="39" y="173"/>
                  <a:pt x="43" y="16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98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EEC6B1-4058-0701-6B2F-5141DF274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225788"/>
            <a:ext cx="10659110" cy="1325563"/>
          </a:xfrm>
        </p:spPr>
        <p:txBody>
          <a:bodyPr/>
          <a:lstStyle/>
          <a:p>
            <a:r>
              <a:rPr lang="en-US" altLang="zh-TW" dirty="0"/>
              <a:t>Showtime!</a:t>
            </a:r>
            <a:endParaRPr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BAF06F2B-0714-ADCA-2A5D-262F2BEE41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837" y="1551352"/>
            <a:ext cx="9028195" cy="2080033"/>
          </a:xfrm>
        </p:spPr>
        <p:txBody>
          <a:bodyPr>
            <a:normAutofit/>
          </a:bodyPr>
          <a:lstStyle/>
          <a:p>
            <a:r>
              <a:rPr lang="en-US" altLang="zh-TW" sz="2800" dirty="0"/>
              <a:t>Right-click on each of your three question-answer pairs</a:t>
            </a:r>
          </a:p>
          <a:p>
            <a:r>
              <a:rPr lang="en-US" altLang="zh-TW" sz="2800" dirty="0"/>
              <a:t>Add them to a show with ‘Add to show’ (you need to create a show the first time</a:t>
            </a:r>
          </a:p>
          <a:p>
            <a:r>
              <a:rPr lang="en-US" altLang="zh-TW" sz="2800" dirty="0"/>
              <a:t>Go to the Show tab, use the Play button to play the show!</a:t>
            </a:r>
          </a:p>
        </p:txBody>
      </p:sp>
      <p:pic>
        <p:nvPicPr>
          <p:cNvPr id="3" name="Rezonator 1.1.7 - sbc007.rez_ 2023-01-11 01-00-29">
            <a:hlinkClick r:id="" action="ppaction://media"/>
            <a:extLst>
              <a:ext uri="{FF2B5EF4-FFF2-40B4-BE49-F238E27FC236}">
                <a16:creationId xmlns:a16="http://schemas.microsoft.com/office/drawing/2014/main" id="{42535E28-F328-0352-870E-2618118A4E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1" t="4478" r="83" b="41056"/>
          <a:stretch/>
        </p:blipFill>
        <p:spPr>
          <a:xfrm>
            <a:off x="1779861" y="3622862"/>
            <a:ext cx="8019146" cy="281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605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6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7EFF05-A8DA-4B3E-9C21-7A04283D48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5D6A032-F742-47E1-82F2-1EC629434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9AF7C97-BADA-4A0C-82CB-5BB641BAB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CD9C6F9B-2CB0-4FD8-8F6E-C04D4CE09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760324" cy="6434340"/>
          </a:xfrm>
          <a:custGeom>
            <a:avLst/>
            <a:gdLst>
              <a:gd name="connsiteX0" fmla="*/ 0 w 7760324"/>
              <a:gd name="connsiteY0" fmla="*/ 0 h 6434340"/>
              <a:gd name="connsiteX1" fmla="*/ 7193558 w 7760324"/>
              <a:gd name="connsiteY1" fmla="*/ 0 h 6434340"/>
              <a:gd name="connsiteX2" fmla="*/ 7270378 w 7760324"/>
              <a:gd name="connsiteY2" fmla="*/ 141666 h 6434340"/>
              <a:gd name="connsiteX3" fmla="*/ 7477890 w 7760324"/>
              <a:gd name="connsiteY3" fmla="*/ 744772 h 6434340"/>
              <a:gd name="connsiteX4" fmla="*/ 7459137 w 7760324"/>
              <a:gd name="connsiteY4" fmla="*/ 3396664 h 6434340"/>
              <a:gd name="connsiteX5" fmla="*/ 5749038 w 7760324"/>
              <a:gd name="connsiteY5" fmla="*/ 5643529 h 6434340"/>
              <a:gd name="connsiteX6" fmla="*/ 5004621 w 7760324"/>
              <a:gd name="connsiteY6" fmla="*/ 6096153 h 6434340"/>
              <a:gd name="connsiteX7" fmla="*/ 3484742 w 7760324"/>
              <a:gd name="connsiteY7" fmla="*/ 6399972 h 6434340"/>
              <a:gd name="connsiteX8" fmla="*/ 1300034 w 7760324"/>
              <a:gd name="connsiteY8" fmla="*/ 5884178 h 6434340"/>
              <a:gd name="connsiteX9" fmla="*/ 248715 w 7760324"/>
              <a:gd name="connsiteY9" fmla="*/ 5048740 h 6434340"/>
              <a:gd name="connsiteX10" fmla="*/ 0 w 7760324"/>
              <a:gd name="connsiteY10" fmla="*/ 4799696 h 6434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60324" h="6434340">
                <a:moveTo>
                  <a:pt x="0" y="0"/>
                </a:moveTo>
                <a:lnTo>
                  <a:pt x="7193558" y="0"/>
                </a:lnTo>
                <a:lnTo>
                  <a:pt x="7270378" y="141666"/>
                </a:lnTo>
                <a:cubicBezTo>
                  <a:pt x="7374759" y="354823"/>
                  <a:pt x="7479140" y="567979"/>
                  <a:pt x="7477890" y="744772"/>
                </a:cubicBezTo>
                <a:cubicBezTo>
                  <a:pt x="7860620" y="1526346"/>
                  <a:pt x="7854369" y="2410310"/>
                  <a:pt x="7459137" y="3396664"/>
                </a:cubicBezTo>
                <a:cubicBezTo>
                  <a:pt x="7063906" y="4383018"/>
                  <a:pt x="6458662" y="5119852"/>
                  <a:pt x="5749038" y="5643529"/>
                </a:cubicBezTo>
                <a:cubicBezTo>
                  <a:pt x="5571320" y="5818646"/>
                  <a:pt x="5358807" y="5922711"/>
                  <a:pt x="5004621" y="6096153"/>
                </a:cubicBezTo>
                <a:cubicBezTo>
                  <a:pt x="4508758" y="6338972"/>
                  <a:pt x="3978103" y="6510739"/>
                  <a:pt x="3484742" y="6399972"/>
                </a:cubicBezTo>
                <a:cubicBezTo>
                  <a:pt x="2955337" y="6394946"/>
                  <a:pt x="2250713" y="6211452"/>
                  <a:pt x="1300034" y="5884178"/>
                </a:cubicBezTo>
                <a:cubicBezTo>
                  <a:pt x="904856" y="5615219"/>
                  <a:pt x="554416" y="5336740"/>
                  <a:pt x="248715" y="5048740"/>
                </a:cubicBezTo>
                <a:lnTo>
                  <a:pt x="0" y="4799696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D634FA21-8BFD-41FF-9D2B-A3B15A36D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0000"/>
            <a:ext cx="5015638" cy="3136192"/>
          </a:xfrm>
        </p:spPr>
        <p:txBody>
          <a:bodyPr vert="horz" wrap="square" lIns="0" tIns="0" rIns="0" bIns="0" rtlCol="0" anchor="ctr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HK" sz="4800" spc="-100"/>
              <a:t>Yesterday we’ve gone through the notion of referring.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58CE1DD1-65E2-46E3-8E5D-3D9551ADC0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35063" y="1460855"/>
            <a:ext cx="4904299" cy="5511445"/>
            <a:chOff x="6435063" y="1460855"/>
            <a:chExt cx="4904299" cy="5511445"/>
          </a:xfrm>
        </p:grpSpPr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BA46EBEE-EDAC-420B-8980-1CC96D332A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671651" y="5894855"/>
              <a:ext cx="667711" cy="1077445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2" name="Freeform 80">
              <a:extLst>
                <a:ext uri="{FF2B5EF4-FFF2-40B4-BE49-F238E27FC236}">
                  <a16:creationId xmlns:a16="http://schemas.microsoft.com/office/drawing/2014/main" id="{77940BD3-2762-48F7-9EED-0890C00B1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35063" y="3856192"/>
              <a:ext cx="895341" cy="460318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3" name="Freeform 82">
              <a:extLst>
                <a:ext uri="{FF2B5EF4-FFF2-40B4-BE49-F238E27FC236}">
                  <a16:creationId xmlns:a16="http://schemas.microsoft.com/office/drawing/2014/main" id="{9A8D39D2-38DC-4485-99D4-ED78E3436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755114" y="1460855"/>
              <a:ext cx="500784" cy="910515"/>
            </a:xfrm>
            <a:custGeom>
              <a:avLst/>
              <a:gdLst>
                <a:gd name="T0" fmla="*/ 3 w 37"/>
                <a:gd name="T1" fmla="*/ 28 h 67"/>
                <a:gd name="T2" fmla="*/ 4 w 37"/>
                <a:gd name="T3" fmla="*/ 19 h 67"/>
                <a:gd name="T4" fmla="*/ 5 w 37"/>
                <a:gd name="T5" fmla="*/ 12 h 67"/>
                <a:gd name="T6" fmla="*/ 13 w 37"/>
                <a:gd name="T7" fmla="*/ 1 h 67"/>
                <a:gd name="T8" fmla="*/ 25 w 37"/>
                <a:gd name="T9" fmla="*/ 1 h 67"/>
                <a:gd name="T10" fmla="*/ 35 w 37"/>
                <a:gd name="T11" fmla="*/ 7 h 67"/>
                <a:gd name="T12" fmla="*/ 33 w 37"/>
                <a:gd name="T13" fmla="*/ 47 h 67"/>
                <a:gd name="T14" fmla="*/ 24 w 37"/>
                <a:gd name="T15" fmla="*/ 65 h 67"/>
                <a:gd name="T16" fmla="*/ 13 w 37"/>
                <a:gd name="T17" fmla="*/ 66 h 67"/>
                <a:gd name="T18" fmla="*/ 2 w 37"/>
                <a:gd name="T19" fmla="*/ 60 h 67"/>
                <a:gd name="T20" fmla="*/ 1 w 37"/>
                <a:gd name="T21" fmla="*/ 48 h 67"/>
                <a:gd name="T22" fmla="*/ 3 w 37"/>
                <a:gd name="T23" fmla="*/ 2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67">
                  <a:moveTo>
                    <a:pt x="3" y="28"/>
                  </a:moveTo>
                  <a:cubicBezTo>
                    <a:pt x="3" y="25"/>
                    <a:pt x="4" y="20"/>
                    <a:pt x="4" y="19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7" y="6"/>
                    <a:pt x="10" y="3"/>
                    <a:pt x="13" y="1"/>
                  </a:cubicBezTo>
                  <a:cubicBezTo>
                    <a:pt x="16" y="0"/>
                    <a:pt x="20" y="0"/>
                    <a:pt x="25" y="1"/>
                  </a:cubicBezTo>
                  <a:cubicBezTo>
                    <a:pt x="30" y="2"/>
                    <a:pt x="34" y="4"/>
                    <a:pt x="35" y="7"/>
                  </a:cubicBezTo>
                  <a:cubicBezTo>
                    <a:pt x="37" y="11"/>
                    <a:pt x="33" y="43"/>
                    <a:pt x="33" y="47"/>
                  </a:cubicBezTo>
                  <a:cubicBezTo>
                    <a:pt x="32" y="57"/>
                    <a:pt x="30" y="63"/>
                    <a:pt x="24" y="65"/>
                  </a:cubicBezTo>
                  <a:cubicBezTo>
                    <a:pt x="21" y="67"/>
                    <a:pt x="17" y="67"/>
                    <a:pt x="13" y="66"/>
                  </a:cubicBezTo>
                  <a:cubicBezTo>
                    <a:pt x="8" y="66"/>
                    <a:pt x="4" y="64"/>
                    <a:pt x="2" y="60"/>
                  </a:cubicBezTo>
                  <a:cubicBezTo>
                    <a:pt x="1" y="57"/>
                    <a:pt x="0" y="53"/>
                    <a:pt x="1" y="48"/>
                  </a:cubicBezTo>
                  <a:cubicBezTo>
                    <a:pt x="1" y="48"/>
                    <a:pt x="3" y="30"/>
                    <a:pt x="3" y="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4" name="Freeform 83">
              <a:extLst>
                <a:ext uri="{FF2B5EF4-FFF2-40B4-BE49-F238E27FC236}">
                  <a16:creationId xmlns:a16="http://schemas.microsoft.com/office/drawing/2014/main" id="{6D44268A-9D5E-4A1A-B4F8-95251A18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63820" y="1482445"/>
              <a:ext cx="515958" cy="910515"/>
            </a:xfrm>
            <a:custGeom>
              <a:avLst/>
              <a:gdLst>
                <a:gd name="T0" fmla="*/ 36 w 38"/>
                <a:gd name="T1" fmla="*/ 58 h 67"/>
                <a:gd name="T2" fmla="*/ 33 w 38"/>
                <a:gd name="T3" fmla="*/ 63 h 67"/>
                <a:gd name="T4" fmla="*/ 27 w 38"/>
                <a:gd name="T5" fmla="*/ 65 h 67"/>
                <a:gd name="T6" fmla="*/ 24 w 38"/>
                <a:gd name="T7" fmla="*/ 66 h 67"/>
                <a:gd name="T8" fmla="*/ 16 w 38"/>
                <a:gd name="T9" fmla="*/ 65 h 67"/>
                <a:gd name="T10" fmla="*/ 9 w 38"/>
                <a:gd name="T11" fmla="*/ 59 h 67"/>
                <a:gd name="T12" fmla="*/ 6 w 38"/>
                <a:gd name="T13" fmla="*/ 48 h 67"/>
                <a:gd name="T14" fmla="*/ 5 w 38"/>
                <a:gd name="T15" fmla="*/ 37 h 67"/>
                <a:gd name="T16" fmla="*/ 2 w 38"/>
                <a:gd name="T17" fmla="*/ 22 h 67"/>
                <a:gd name="T18" fmla="*/ 1 w 38"/>
                <a:gd name="T19" fmla="*/ 9 h 67"/>
                <a:gd name="T20" fmla="*/ 13 w 38"/>
                <a:gd name="T21" fmla="*/ 1 h 67"/>
                <a:gd name="T22" fmla="*/ 23 w 38"/>
                <a:gd name="T23" fmla="*/ 2 h 67"/>
                <a:gd name="T24" fmla="*/ 28 w 38"/>
                <a:gd name="T25" fmla="*/ 6 h 67"/>
                <a:gd name="T26" fmla="*/ 32 w 38"/>
                <a:gd name="T27" fmla="*/ 14 h 67"/>
                <a:gd name="T28" fmla="*/ 37 w 38"/>
                <a:gd name="T29" fmla="*/ 46 h 67"/>
                <a:gd name="T30" fmla="*/ 36 w 38"/>
                <a:gd name="T31" fmla="*/ 5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67">
                  <a:moveTo>
                    <a:pt x="36" y="58"/>
                  </a:moveTo>
                  <a:cubicBezTo>
                    <a:pt x="35" y="60"/>
                    <a:pt x="34" y="62"/>
                    <a:pt x="33" y="63"/>
                  </a:cubicBezTo>
                  <a:cubicBezTo>
                    <a:pt x="31" y="64"/>
                    <a:pt x="29" y="64"/>
                    <a:pt x="27" y="65"/>
                  </a:cubicBezTo>
                  <a:cubicBezTo>
                    <a:pt x="26" y="65"/>
                    <a:pt x="25" y="66"/>
                    <a:pt x="24" y="66"/>
                  </a:cubicBezTo>
                  <a:cubicBezTo>
                    <a:pt x="21" y="67"/>
                    <a:pt x="18" y="67"/>
                    <a:pt x="16" y="65"/>
                  </a:cubicBezTo>
                  <a:cubicBezTo>
                    <a:pt x="13" y="64"/>
                    <a:pt x="11" y="62"/>
                    <a:pt x="9" y="59"/>
                  </a:cubicBezTo>
                  <a:cubicBezTo>
                    <a:pt x="7" y="56"/>
                    <a:pt x="6" y="52"/>
                    <a:pt x="6" y="48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0" y="16"/>
                    <a:pt x="0" y="12"/>
                    <a:pt x="1" y="9"/>
                  </a:cubicBezTo>
                  <a:cubicBezTo>
                    <a:pt x="3" y="5"/>
                    <a:pt x="7" y="1"/>
                    <a:pt x="13" y="1"/>
                  </a:cubicBezTo>
                  <a:cubicBezTo>
                    <a:pt x="18" y="0"/>
                    <a:pt x="21" y="2"/>
                    <a:pt x="23" y="2"/>
                  </a:cubicBezTo>
                  <a:cubicBezTo>
                    <a:pt x="25" y="3"/>
                    <a:pt x="26" y="4"/>
                    <a:pt x="28" y="6"/>
                  </a:cubicBezTo>
                  <a:cubicBezTo>
                    <a:pt x="29" y="8"/>
                    <a:pt x="30" y="10"/>
                    <a:pt x="32" y="14"/>
                  </a:cubicBezTo>
                  <a:cubicBezTo>
                    <a:pt x="33" y="18"/>
                    <a:pt x="37" y="46"/>
                    <a:pt x="37" y="46"/>
                  </a:cubicBezTo>
                  <a:cubicBezTo>
                    <a:pt x="38" y="52"/>
                    <a:pt x="37" y="56"/>
                    <a:pt x="36" y="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5" name="Freeform 84">
              <a:extLst>
                <a:ext uri="{FF2B5EF4-FFF2-40B4-BE49-F238E27FC236}">
                  <a16:creationId xmlns:a16="http://schemas.microsoft.com/office/drawing/2014/main" id="{F0E273A2-7C37-438A-A4F5-7864B2DD2C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85417" y="5361771"/>
              <a:ext cx="773940" cy="814407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6" name="Freeform 85">
              <a:extLst>
                <a:ext uri="{FF2B5EF4-FFF2-40B4-BE49-F238E27FC236}">
                  <a16:creationId xmlns:a16="http://schemas.microsoft.com/office/drawing/2014/main" id="{9C5A859B-CCA2-4744-9DFE-B734A9AEE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79512" y="5973150"/>
              <a:ext cx="485608" cy="885225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27" name="Freeform 87">
              <a:extLst>
                <a:ext uri="{FF2B5EF4-FFF2-40B4-BE49-F238E27FC236}">
                  <a16:creationId xmlns:a16="http://schemas.microsoft.com/office/drawing/2014/main" id="{F941723D-F68C-46C9-9763-281E9A4D2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32755" y="2056731"/>
              <a:ext cx="748646" cy="804290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39885CF-6573-4EE6-99B1-F5409B5F9D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4537" y="2636838"/>
            <a:ext cx="3107463" cy="3132137"/>
          </a:xfrm>
        </p:spPr>
        <p:txBody>
          <a:bodyPr vert="horz" lIns="0" tIns="0" rIns="0" bIns="0" rtlCol="0" anchor="ctr">
            <a:normAutofit/>
          </a:bodyPr>
          <a:lstStyle/>
          <a:p>
            <a:pPr algn="ctr"/>
            <a:r>
              <a:rPr lang="en-US" altLang="zh-HK" dirty="0">
                <a:solidFill>
                  <a:schemeClr val="tx2">
                    <a:lumMod val="90000"/>
                  </a:schemeClr>
                </a:solidFill>
              </a:rPr>
              <a:t>How can we investigate how speakers refer in </a:t>
            </a:r>
            <a:r>
              <a:rPr lang="en-US" altLang="zh-HK" dirty="0" err="1">
                <a:solidFill>
                  <a:schemeClr val="tx2">
                    <a:lumMod val="90000"/>
                  </a:schemeClr>
                </a:solidFill>
              </a:rPr>
              <a:t>Rezonator</a:t>
            </a:r>
            <a:r>
              <a:rPr lang="en-US" altLang="zh-HK" dirty="0">
                <a:solidFill>
                  <a:schemeClr val="tx2">
                    <a:lumMod val="90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4486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A20E4EF1-6AA9-4634-A88F-493037806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DD0558E7-61D4-43D8-ADB8-96DE97118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FDECC5B-CD72-469F-B562-33B0052CE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492443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altLang="zh-HK" sz="3000" spc="-100" dirty="0"/>
              <a:t>Can you spot some referential expressions here?</a:t>
            </a:r>
          </a:p>
        </p:txBody>
      </p: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1038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039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040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1042" name="Group 1041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10" y="268794"/>
            <a:ext cx="632305" cy="1606552"/>
            <a:chOff x="10224385" y="954724"/>
            <a:chExt cx="1324087" cy="3364228"/>
          </a:xfrm>
        </p:grpSpPr>
        <p:sp>
          <p:nvSpPr>
            <p:cNvPr id="1043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044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1045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65F5B2-754D-44CD-A330-18F5663E4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80228" y="1595810"/>
            <a:ext cx="8638122" cy="4642991"/>
          </a:xfrm>
          <a:custGeom>
            <a:avLst/>
            <a:gdLst/>
            <a:ahLst/>
            <a:cxnLst/>
            <a:rect l="l" t="t" r="r" b="b"/>
            <a:pathLst>
              <a:path w="10728325" h="3132136">
                <a:moveTo>
                  <a:pt x="0" y="0"/>
                </a:moveTo>
                <a:lnTo>
                  <a:pt x="10728325" y="0"/>
                </a:lnTo>
                <a:lnTo>
                  <a:pt x="10728325" y="3132136"/>
                </a:lnTo>
                <a:lnTo>
                  <a:pt x="0" y="313213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47" name="Freeform: Shape 1046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92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41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" name="Rectangle 43">
            <a:extLst>
              <a:ext uri="{FF2B5EF4-FFF2-40B4-BE49-F238E27FC236}">
                <a16:creationId xmlns:a16="http://schemas.microsoft.com/office/drawing/2014/main" id="{AC5689C5-C365-4756-8748-420A638FD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45">
            <a:extLst>
              <a:ext uri="{FF2B5EF4-FFF2-40B4-BE49-F238E27FC236}">
                <a16:creationId xmlns:a16="http://schemas.microsoft.com/office/drawing/2014/main" id="{D069FC84-C6C5-489C-A3A5-2AF7A7FA3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7B3C9AD-48F5-4E09-96AC-87E87FC13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199"/>
            <a:ext cx="8831988" cy="576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altLang="zh-HK" spc="-100"/>
              <a:t>Marking up referential expressions in Rezonator</a:t>
            </a:r>
          </a:p>
        </p:txBody>
      </p:sp>
      <p:sp useBgFill="1">
        <p:nvSpPr>
          <p:cNvPr id="63" name="Freeform: Shape 47">
            <a:extLst>
              <a:ext uri="{FF2B5EF4-FFF2-40B4-BE49-F238E27FC236}">
                <a16:creationId xmlns:a16="http://schemas.microsoft.com/office/drawing/2014/main" id="{4172FA92-6FD3-495F-95A0-4FD85861D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0" y="2427176"/>
            <a:ext cx="12191501" cy="4430825"/>
          </a:xfrm>
          <a:custGeom>
            <a:avLst/>
            <a:gdLst>
              <a:gd name="connsiteX0" fmla="*/ 9255953 w 12191501"/>
              <a:gd name="connsiteY0" fmla="*/ 0 h 4430825"/>
              <a:gd name="connsiteX1" fmla="*/ 10762189 w 12191501"/>
              <a:gd name="connsiteY1" fmla="*/ 67992 h 4430825"/>
              <a:gd name="connsiteX2" fmla="*/ 11364025 w 12191501"/>
              <a:gd name="connsiteY2" fmla="*/ 57486 h 4430825"/>
              <a:gd name="connsiteX3" fmla="*/ 12096632 w 12191501"/>
              <a:gd name="connsiteY3" fmla="*/ 44699 h 4430825"/>
              <a:gd name="connsiteX4" fmla="*/ 12191501 w 12191501"/>
              <a:gd name="connsiteY4" fmla="*/ 43042 h 4430825"/>
              <a:gd name="connsiteX5" fmla="*/ 12191501 w 12191501"/>
              <a:gd name="connsiteY5" fmla="*/ 4430825 h 4430825"/>
              <a:gd name="connsiteX6" fmla="*/ 0 w 12191501"/>
              <a:gd name="connsiteY6" fmla="*/ 4430825 h 4430825"/>
              <a:gd name="connsiteX7" fmla="*/ 10182 w 12191501"/>
              <a:gd name="connsiteY7" fmla="*/ 95053 h 4430825"/>
              <a:gd name="connsiteX8" fmla="*/ 70972 w 12191501"/>
              <a:gd name="connsiteY8" fmla="*/ 97164 h 4430825"/>
              <a:gd name="connsiteX9" fmla="*/ 1281624 w 12191501"/>
              <a:gd name="connsiteY9" fmla="*/ 139193 h 4430825"/>
              <a:gd name="connsiteX10" fmla="*/ 2485297 w 12191501"/>
              <a:gd name="connsiteY10" fmla="*/ 118183 h 4430825"/>
              <a:gd name="connsiteX11" fmla="*/ 3237591 w 12191501"/>
              <a:gd name="connsiteY11" fmla="*/ 105051 h 4430825"/>
              <a:gd name="connsiteX12" fmla="*/ 3989887 w 12191501"/>
              <a:gd name="connsiteY12" fmla="*/ 91920 h 4430825"/>
              <a:gd name="connsiteX13" fmla="*/ 9255953 w 12191501"/>
              <a:gd name="connsiteY13" fmla="*/ 0 h 443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1501" h="4430825">
                <a:moveTo>
                  <a:pt x="9255953" y="0"/>
                </a:moveTo>
                <a:cubicBezTo>
                  <a:pt x="10762189" y="67992"/>
                  <a:pt x="10762189" y="67992"/>
                  <a:pt x="10762189" y="67992"/>
                </a:cubicBezTo>
                <a:cubicBezTo>
                  <a:pt x="11364025" y="57486"/>
                  <a:pt x="11364025" y="57486"/>
                  <a:pt x="11364025" y="57486"/>
                </a:cubicBezTo>
                <a:cubicBezTo>
                  <a:pt x="11589714" y="53547"/>
                  <a:pt x="11836561" y="49238"/>
                  <a:pt x="12096632" y="44699"/>
                </a:cubicBezTo>
                <a:lnTo>
                  <a:pt x="12191501" y="43042"/>
                </a:lnTo>
                <a:lnTo>
                  <a:pt x="12191501" y="4430825"/>
                </a:lnTo>
                <a:lnTo>
                  <a:pt x="0" y="4430825"/>
                </a:lnTo>
                <a:lnTo>
                  <a:pt x="10182" y="95053"/>
                </a:lnTo>
                <a:lnTo>
                  <a:pt x="70972" y="97164"/>
                </a:lnTo>
                <a:cubicBezTo>
                  <a:pt x="1281624" y="139193"/>
                  <a:pt x="1281624" y="139193"/>
                  <a:pt x="1281624" y="139193"/>
                </a:cubicBezTo>
                <a:cubicBezTo>
                  <a:pt x="2485297" y="118183"/>
                  <a:pt x="2485297" y="118183"/>
                  <a:pt x="2485297" y="118183"/>
                </a:cubicBezTo>
                <a:cubicBezTo>
                  <a:pt x="2786215" y="112930"/>
                  <a:pt x="2936672" y="110304"/>
                  <a:pt x="3237591" y="105051"/>
                </a:cubicBezTo>
                <a:cubicBezTo>
                  <a:pt x="3538508" y="99800"/>
                  <a:pt x="3839426" y="94546"/>
                  <a:pt x="3989887" y="91920"/>
                </a:cubicBezTo>
                <a:cubicBezTo>
                  <a:pt x="9255953" y="0"/>
                  <a:pt x="9255953" y="0"/>
                  <a:pt x="9255953" y="0"/>
                </a:cubicBez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pic>
        <p:nvPicPr>
          <p:cNvPr id="37" name="Picture 2">
            <a:extLst>
              <a:ext uri="{FF2B5EF4-FFF2-40B4-BE49-F238E27FC236}">
                <a16:creationId xmlns:a16="http://schemas.microsoft.com/office/drawing/2014/main" id="{FD7DECB6-B0FF-49B2-B5CD-6B6347273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1837" y="3037806"/>
            <a:ext cx="10728325" cy="2682081"/>
          </a:xfrm>
          <a:custGeom>
            <a:avLst/>
            <a:gdLst/>
            <a:ahLst/>
            <a:cxnLst/>
            <a:rect l="l" t="t" r="r" b="b"/>
            <a:pathLst>
              <a:path w="10728325" h="3501162">
                <a:moveTo>
                  <a:pt x="0" y="0"/>
                </a:moveTo>
                <a:lnTo>
                  <a:pt x="10728325" y="0"/>
                </a:lnTo>
                <a:lnTo>
                  <a:pt x="10728325" y="3501162"/>
                </a:lnTo>
                <a:lnTo>
                  <a:pt x="0" y="350116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文字方塊 46">
            <a:extLst>
              <a:ext uri="{FF2B5EF4-FFF2-40B4-BE49-F238E27FC236}">
                <a16:creationId xmlns:a16="http://schemas.microsoft.com/office/drawing/2014/main" id="{E74C64E4-0AA1-44FA-9E43-1C49F8F000C5}"/>
              </a:ext>
            </a:extLst>
          </p:cNvPr>
          <p:cNvSpPr txBox="1"/>
          <p:nvPr/>
        </p:nvSpPr>
        <p:spPr>
          <a:xfrm>
            <a:off x="6366057" y="2242510"/>
            <a:ext cx="148045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Track</a:t>
            </a:r>
            <a:endParaRPr lang="zh-TW" altLang="en-US" dirty="0"/>
          </a:p>
        </p:txBody>
      </p:sp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95B43CC5-7254-4F14-8E2B-584B0BBE5CE1}"/>
              </a:ext>
            </a:extLst>
          </p:cNvPr>
          <p:cNvCxnSpPr>
            <a:cxnSpLocks/>
            <a:stCxn id="47" idx="2"/>
          </p:cNvCxnSpPr>
          <p:nvPr/>
        </p:nvCxnSpPr>
        <p:spPr>
          <a:xfrm flipH="1">
            <a:off x="6283325" y="2611842"/>
            <a:ext cx="822961" cy="55473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9FF1BE89-42FB-4115-B41B-6F27573D285D}"/>
              </a:ext>
            </a:extLst>
          </p:cNvPr>
          <p:cNvSpPr txBox="1"/>
          <p:nvPr/>
        </p:nvSpPr>
        <p:spPr>
          <a:xfrm>
            <a:off x="7594782" y="5864754"/>
            <a:ext cx="148045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Track</a:t>
            </a:r>
            <a:endParaRPr lang="zh-TW" altLang="en-US" dirty="0"/>
          </a:p>
        </p:txBody>
      </p:sp>
      <p:cxnSp>
        <p:nvCxnSpPr>
          <p:cNvPr id="59" name="直線單箭頭接點 58">
            <a:extLst>
              <a:ext uri="{FF2B5EF4-FFF2-40B4-BE49-F238E27FC236}">
                <a16:creationId xmlns:a16="http://schemas.microsoft.com/office/drawing/2014/main" id="{F5D86919-97CC-4565-B3AA-5D36B3F5D5C9}"/>
              </a:ext>
            </a:extLst>
          </p:cNvPr>
          <p:cNvCxnSpPr>
            <a:cxnSpLocks/>
            <a:stCxn id="57" idx="0"/>
          </p:cNvCxnSpPr>
          <p:nvPr/>
        </p:nvCxnSpPr>
        <p:spPr>
          <a:xfrm flipH="1" flipV="1">
            <a:off x="7419975" y="5362575"/>
            <a:ext cx="915036" cy="50217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D393DD46-5069-4D78-80B4-B124EA663526}"/>
              </a:ext>
            </a:extLst>
          </p:cNvPr>
          <p:cNvSpPr/>
          <p:nvPr/>
        </p:nvSpPr>
        <p:spPr>
          <a:xfrm>
            <a:off x="4895850" y="2796508"/>
            <a:ext cx="6564312" cy="2797245"/>
          </a:xfrm>
          <a:prstGeom prst="rect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64" name="文字方塊 63">
            <a:extLst>
              <a:ext uri="{FF2B5EF4-FFF2-40B4-BE49-F238E27FC236}">
                <a16:creationId xmlns:a16="http://schemas.microsoft.com/office/drawing/2014/main" id="{60269ECD-F1D9-462C-ACC1-8F2867B5C795}"/>
              </a:ext>
            </a:extLst>
          </p:cNvPr>
          <p:cNvSpPr txBox="1"/>
          <p:nvPr/>
        </p:nvSpPr>
        <p:spPr>
          <a:xfrm>
            <a:off x="3377293" y="1722329"/>
            <a:ext cx="1480457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/>
              <a:t>Trail</a:t>
            </a:r>
            <a:endParaRPr lang="zh-TW" altLang="en-US" dirty="0"/>
          </a:p>
        </p:txBody>
      </p:sp>
      <p:cxnSp>
        <p:nvCxnSpPr>
          <p:cNvPr id="65" name="直線單箭頭接點 64">
            <a:extLst>
              <a:ext uri="{FF2B5EF4-FFF2-40B4-BE49-F238E27FC236}">
                <a16:creationId xmlns:a16="http://schemas.microsoft.com/office/drawing/2014/main" id="{290FF080-DFF0-4A69-953E-6A675A479D68}"/>
              </a:ext>
            </a:extLst>
          </p:cNvPr>
          <p:cNvCxnSpPr>
            <a:cxnSpLocks/>
            <a:stCxn id="64" idx="2"/>
          </p:cNvCxnSpPr>
          <p:nvPr/>
        </p:nvCxnSpPr>
        <p:spPr>
          <a:xfrm>
            <a:off x="4117522" y="2091661"/>
            <a:ext cx="1159328" cy="655757"/>
          </a:xfrm>
          <a:prstGeom prst="straightConnector1">
            <a:avLst/>
          </a:prstGeom>
          <a:ln w="76200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231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B3C9AD-48F5-4E09-96AC-87E87FC13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619199"/>
            <a:ext cx="9919425" cy="576000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US" altLang="zh-HK" spc="-100" dirty="0"/>
              <a:t>Linguistic terminology vs. </a:t>
            </a:r>
            <a:r>
              <a:rPr lang="en-US" altLang="zh-HK" spc="-100" dirty="0" err="1"/>
              <a:t>Rezonator</a:t>
            </a:r>
            <a:r>
              <a:rPr lang="en-US" altLang="zh-HK" spc="-100" dirty="0"/>
              <a:t> terminology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AD8A312E-901E-4D78-A5B9-E9B2D01279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422298"/>
              </p:ext>
            </p:extLst>
          </p:nvPr>
        </p:nvGraphicFramePr>
        <p:xfrm>
          <a:off x="2063078" y="2114165"/>
          <a:ext cx="9385972" cy="2461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93096">
                  <a:extLst>
                    <a:ext uri="{9D8B030D-6E8A-4147-A177-3AD203B41FA5}">
                      <a16:colId xmlns:a16="http://schemas.microsoft.com/office/drawing/2014/main" val="242554705"/>
                    </a:ext>
                  </a:extLst>
                </a:gridCol>
                <a:gridCol w="4292876">
                  <a:extLst>
                    <a:ext uri="{9D8B030D-6E8A-4147-A177-3AD203B41FA5}">
                      <a16:colId xmlns:a16="http://schemas.microsoft.com/office/drawing/2014/main" val="101968028"/>
                    </a:ext>
                  </a:extLst>
                </a:gridCol>
              </a:tblGrid>
              <a:tr h="399102"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Linguistic terminology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 err="1"/>
                        <a:t>Rezonator</a:t>
                      </a:r>
                      <a:r>
                        <a:rPr lang="en-US" altLang="zh-HK" sz="2400" dirty="0"/>
                        <a:t> terminology</a:t>
                      </a:r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303309"/>
                  </a:ext>
                </a:extLst>
              </a:tr>
              <a:tr h="399102"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Intonation unit (in this class)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Unit</a:t>
                      </a:r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348363"/>
                  </a:ext>
                </a:extLst>
              </a:tr>
              <a:tr h="399102"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(Word) token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Token</a:t>
                      </a:r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423558"/>
                  </a:ext>
                </a:extLst>
              </a:tr>
              <a:tr h="399102"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Coreference chain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Trail</a:t>
                      </a:r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003297"/>
                  </a:ext>
                </a:extLst>
              </a:tr>
              <a:tr h="632830"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Mention, referential expression</a:t>
                      </a:r>
                      <a:endParaRPr lang="zh-HK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sz="2400" dirty="0"/>
                        <a:t>Track</a:t>
                      </a:r>
                      <a:endParaRPr lang="zh-HK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8643449"/>
                  </a:ext>
                </a:extLst>
              </a:tr>
            </a:tbl>
          </a:graphicData>
        </a:graphic>
      </p:graphicFrame>
      <p:pic>
        <p:nvPicPr>
          <p:cNvPr id="5" name="圖形 4" descr="腳印 以實心填滿">
            <a:extLst>
              <a:ext uri="{FF2B5EF4-FFF2-40B4-BE49-F238E27FC236}">
                <a16:creationId xmlns:a16="http://schemas.microsoft.com/office/drawing/2014/main" id="{943CFF2E-2344-4C8D-96BB-0BBD7984F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780880">
            <a:off x="277425" y="4395635"/>
            <a:ext cx="2099450" cy="2099450"/>
          </a:xfrm>
          <a:prstGeom prst="rect">
            <a:avLst/>
          </a:prstGeom>
        </p:spPr>
      </p:pic>
      <p:pic>
        <p:nvPicPr>
          <p:cNvPr id="9" name="圖形 8" descr="恐龍腳印 以實心填滿">
            <a:extLst>
              <a:ext uri="{FF2B5EF4-FFF2-40B4-BE49-F238E27FC236}">
                <a16:creationId xmlns:a16="http://schemas.microsoft.com/office/drawing/2014/main" id="{BC1BACE1-D15F-496A-B07C-3A96091784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9773894">
            <a:off x="10115714" y="889678"/>
            <a:ext cx="1244333" cy="124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21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" name="Rectangle 3092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95" name="Rectangle 3094">
            <a:extLst>
              <a:ext uri="{FF2B5EF4-FFF2-40B4-BE49-F238E27FC236}">
                <a16:creationId xmlns:a16="http://schemas.microsoft.com/office/drawing/2014/main" id="{A20E4EF1-6AA9-4634-A88F-493037806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7" name="Rectangle 3096">
            <a:extLst>
              <a:ext uri="{FF2B5EF4-FFF2-40B4-BE49-F238E27FC236}">
                <a16:creationId xmlns:a16="http://schemas.microsoft.com/office/drawing/2014/main" id="{DD0558E7-61D4-43D8-ADB8-96DE971186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94CE71A-0BA8-43BC-B906-7F9F4E684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567" y="619199"/>
            <a:ext cx="9492866" cy="492443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 algn="ctr"/>
            <a:r>
              <a:rPr lang="en-US" altLang="zh-HK" spc="-100"/>
              <a:t>The excerpt at the beginning (again)</a:t>
            </a:r>
          </a:p>
        </p:txBody>
      </p:sp>
      <p:grpSp>
        <p:nvGrpSpPr>
          <p:cNvPr id="3099" name="Group 3098">
            <a:extLst>
              <a:ext uri="{FF2B5EF4-FFF2-40B4-BE49-F238E27FC236}">
                <a16:creationId xmlns:a16="http://schemas.microsoft.com/office/drawing/2014/main" id="{C8F3AECA-1E28-4DB0-901D-747B8275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9400" y="406270"/>
            <a:ext cx="684878" cy="1449344"/>
            <a:chOff x="643527" y="1187494"/>
            <a:chExt cx="1434178" cy="3035022"/>
          </a:xfrm>
        </p:grpSpPr>
        <p:sp>
          <p:nvSpPr>
            <p:cNvPr id="3100" name="Freeform 78">
              <a:extLst>
                <a:ext uri="{FF2B5EF4-FFF2-40B4-BE49-F238E27FC236}">
                  <a16:creationId xmlns:a16="http://schemas.microsoft.com/office/drawing/2014/main" id="{F137E6B0-A1AA-47FF-AAB8-9E5D6B701C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083914" y="3331230"/>
              <a:ext cx="879143" cy="903430"/>
            </a:xfrm>
            <a:custGeom>
              <a:avLst/>
              <a:gdLst>
                <a:gd name="T0" fmla="*/ 32 w 58"/>
                <a:gd name="T1" fmla="*/ 56 h 60"/>
                <a:gd name="T2" fmla="*/ 24 w 58"/>
                <a:gd name="T3" fmla="*/ 48 h 60"/>
                <a:gd name="T4" fmla="*/ 14 w 58"/>
                <a:gd name="T5" fmla="*/ 36 h 60"/>
                <a:gd name="T6" fmla="*/ 7 w 58"/>
                <a:gd name="T7" fmla="*/ 29 h 60"/>
                <a:gd name="T8" fmla="*/ 1 w 58"/>
                <a:gd name="T9" fmla="*/ 17 h 60"/>
                <a:gd name="T10" fmla="*/ 7 w 58"/>
                <a:gd name="T11" fmla="*/ 4 h 60"/>
                <a:gd name="T12" fmla="*/ 17 w 58"/>
                <a:gd name="T13" fmla="*/ 1 h 60"/>
                <a:gd name="T14" fmla="*/ 29 w 58"/>
                <a:gd name="T15" fmla="*/ 6 h 60"/>
                <a:gd name="T16" fmla="*/ 31 w 58"/>
                <a:gd name="T17" fmla="*/ 8 h 60"/>
                <a:gd name="T18" fmla="*/ 38 w 58"/>
                <a:gd name="T19" fmla="*/ 15 h 60"/>
                <a:gd name="T20" fmla="*/ 44 w 58"/>
                <a:gd name="T21" fmla="*/ 22 h 60"/>
                <a:gd name="T22" fmla="*/ 54 w 58"/>
                <a:gd name="T23" fmla="*/ 33 h 60"/>
                <a:gd name="T24" fmla="*/ 58 w 58"/>
                <a:gd name="T25" fmla="*/ 44 h 60"/>
                <a:gd name="T26" fmla="*/ 53 w 58"/>
                <a:gd name="T27" fmla="*/ 54 h 60"/>
                <a:gd name="T28" fmla="*/ 42 w 58"/>
                <a:gd name="T29" fmla="*/ 60 h 60"/>
                <a:gd name="T30" fmla="*/ 32 w 58"/>
                <a:gd name="T31" fmla="*/ 5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8" h="60">
                  <a:moveTo>
                    <a:pt x="32" y="56"/>
                  </a:moveTo>
                  <a:cubicBezTo>
                    <a:pt x="30" y="54"/>
                    <a:pt x="31" y="55"/>
                    <a:pt x="24" y="48"/>
                  </a:cubicBezTo>
                  <a:cubicBezTo>
                    <a:pt x="17" y="40"/>
                    <a:pt x="14" y="36"/>
                    <a:pt x="14" y="36"/>
                  </a:cubicBezTo>
                  <a:cubicBezTo>
                    <a:pt x="8" y="30"/>
                    <a:pt x="14" y="37"/>
                    <a:pt x="7" y="29"/>
                  </a:cubicBezTo>
                  <a:cubicBezTo>
                    <a:pt x="3" y="24"/>
                    <a:pt x="1" y="20"/>
                    <a:pt x="1" y="17"/>
                  </a:cubicBezTo>
                  <a:cubicBezTo>
                    <a:pt x="0" y="13"/>
                    <a:pt x="3" y="9"/>
                    <a:pt x="7" y="4"/>
                  </a:cubicBezTo>
                  <a:cubicBezTo>
                    <a:pt x="10" y="2"/>
                    <a:pt x="13" y="0"/>
                    <a:pt x="17" y="1"/>
                  </a:cubicBezTo>
                  <a:cubicBezTo>
                    <a:pt x="21" y="1"/>
                    <a:pt x="25" y="3"/>
                    <a:pt x="29" y="6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3" y="11"/>
                    <a:pt x="37" y="15"/>
                    <a:pt x="38" y="15"/>
                  </a:cubicBezTo>
                  <a:cubicBezTo>
                    <a:pt x="42" y="20"/>
                    <a:pt x="40" y="18"/>
                    <a:pt x="44" y="22"/>
                  </a:cubicBezTo>
                  <a:cubicBezTo>
                    <a:pt x="51" y="29"/>
                    <a:pt x="50" y="29"/>
                    <a:pt x="54" y="33"/>
                  </a:cubicBezTo>
                  <a:cubicBezTo>
                    <a:pt x="57" y="37"/>
                    <a:pt x="58" y="40"/>
                    <a:pt x="58" y="44"/>
                  </a:cubicBezTo>
                  <a:cubicBezTo>
                    <a:pt x="58" y="47"/>
                    <a:pt x="56" y="50"/>
                    <a:pt x="53" y="54"/>
                  </a:cubicBezTo>
                  <a:cubicBezTo>
                    <a:pt x="49" y="58"/>
                    <a:pt x="45" y="60"/>
                    <a:pt x="42" y="60"/>
                  </a:cubicBezTo>
                  <a:cubicBezTo>
                    <a:pt x="39" y="60"/>
                    <a:pt x="36" y="59"/>
                    <a:pt x="32" y="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101" name="Freeform 79">
              <a:extLst>
                <a:ext uri="{FF2B5EF4-FFF2-40B4-BE49-F238E27FC236}">
                  <a16:creationId xmlns:a16="http://schemas.microsoft.com/office/drawing/2014/main" id="{F72FB821-5AF0-4EA1-B84B-D5E12D833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869193" y="1989904"/>
              <a:ext cx="743890" cy="1195221"/>
            </a:xfrm>
            <a:custGeom>
              <a:avLst/>
              <a:gdLst>
                <a:gd name="T0" fmla="*/ 15 w 49"/>
                <a:gd name="T1" fmla="*/ 65 h 79"/>
                <a:gd name="T2" fmla="*/ 12 w 49"/>
                <a:gd name="T3" fmla="*/ 54 h 79"/>
                <a:gd name="T4" fmla="*/ 8 w 49"/>
                <a:gd name="T5" fmla="*/ 33 h 79"/>
                <a:gd name="T6" fmla="*/ 38 w 49"/>
                <a:gd name="T7" fmla="*/ 24 h 79"/>
                <a:gd name="T8" fmla="*/ 45 w 49"/>
                <a:gd name="T9" fmla="*/ 70 h 79"/>
                <a:gd name="T10" fmla="*/ 15 w 49"/>
                <a:gd name="T11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9" h="79">
                  <a:moveTo>
                    <a:pt x="15" y="65"/>
                  </a:moveTo>
                  <a:cubicBezTo>
                    <a:pt x="14" y="59"/>
                    <a:pt x="13" y="58"/>
                    <a:pt x="12" y="54"/>
                  </a:cubicBezTo>
                  <a:cubicBezTo>
                    <a:pt x="11" y="45"/>
                    <a:pt x="10" y="40"/>
                    <a:pt x="8" y="33"/>
                  </a:cubicBezTo>
                  <a:cubicBezTo>
                    <a:pt x="0" y="9"/>
                    <a:pt x="34" y="0"/>
                    <a:pt x="38" y="24"/>
                  </a:cubicBezTo>
                  <a:cubicBezTo>
                    <a:pt x="43" y="43"/>
                    <a:pt x="49" y="60"/>
                    <a:pt x="45" y="70"/>
                  </a:cubicBezTo>
                  <a:cubicBezTo>
                    <a:pt x="38" y="77"/>
                    <a:pt x="19" y="79"/>
                    <a:pt x="15" y="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102" name="Freeform 85">
              <a:extLst>
                <a:ext uri="{FF2B5EF4-FFF2-40B4-BE49-F238E27FC236}">
                  <a16:creationId xmlns:a16="http://schemas.microsoft.com/office/drawing/2014/main" id="{DFE0F740-8A45-42B9-BEF6-A75329504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800114">
              <a:off x="1316205" y="967005"/>
              <a:ext cx="541011" cy="981989"/>
            </a:xfrm>
            <a:custGeom>
              <a:avLst/>
              <a:gdLst>
                <a:gd name="T0" fmla="*/ 36 w 36"/>
                <a:gd name="T1" fmla="*/ 15 h 65"/>
                <a:gd name="T2" fmla="*/ 34 w 36"/>
                <a:gd name="T3" fmla="*/ 5 h 65"/>
                <a:gd name="T4" fmla="*/ 28 w 36"/>
                <a:gd name="T5" fmla="*/ 1 h 65"/>
                <a:gd name="T6" fmla="*/ 23 w 36"/>
                <a:gd name="T7" fmla="*/ 0 h 65"/>
                <a:gd name="T8" fmla="*/ 13 w 36"/>
                <a:gd name="T9" fmla="*/ 1 h 65"/>
                <a:gd name="T10" fmla="*/ 7 w 36"/>
                <a:gd name="T11" fmla="*/ 9 h 65"/>
                <a:gd name="T12" fmla="*/ 4 w 36"/>
                <a:gd name="T13" fmla="*/ 19 h 65"/>
                <a:gd name="T14" fmla="*/ 0 w 36"/>
                <a:gd name="T15" fmla="*/ 44 h 65"/>
                <a:gd name="T16" fmla="*/ 1 w 36"/>
                <a:gd name="T17" fmla="*/ 58 h 65"/>
                <a:gd name="T18" fmla="*/ 8 w 36"/>
                <a:gd name="T19" fmla="*/ 64 h 65"/>
                <a:gd name="T20" fmla="*/ 16 w 36"/>
                <a:gd name="T21" fmla="*/ 65 h 65"/>
                <a:gd name="T22" fmla="*/ 25 w 36"/>
                <a:gd name="T23" fmla="*/ 63 h 65"/>
                <a:gd name="T24" fmla="*/ 31 w 36"/>
                <a:gd name="T25" fmla="*/ 55 h 65"/>
                <a:gd name="T26" fmla="*/ 34 w 36"/>
                <a:gd name="T27" fmla="*/ 40 h 65"/>
                <a:gd name="T28" fmla="*/ 36 w 36"/>
                <a:gd name="T29" fmla="*/ 1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6" h="65">
                  <a:moveTo>
                    <a:pt x="36" y="15"/>
                  </a:moveTo>
                  <a:cubicBezTo>
                    <a:pt x="36" y="10"/>
                    <a:pt x="35" y="7"/>
                    <a:pt x="34" y="5"/>
                  </a:cubicBezTo>
                  <a:cubicBezTo>
                    <a:pt x="33" y="3"/>
                    <a:pt x="31" y="2"/>
                    <a:pt x="28" y="1"/>
                  </a:cubicBezTo>
                  <a:cubicBezTo>
                    <a:pt x="27" y="1"/>
                    <a:pt x="25" y="1"/>
                    <a:pt x="23" y="0"/>
                  </a:cubicBezTo>
                  <a:cubicBezTo>
                    <a:pt x="19" y="0"/>
                    <a:pt x="16" y="0"/>
                    <a:pt x="13" y="1"/>
                  </a:cubicBezTo>
                  <a:cubicBezTo>
                    <a:pt x="11" y="2"/>
                    <a:pt x="9" y="4"/>
                    <a:pt x="7" y="9"/>
                  </a:cubicBezTo>
                  <a:cubicBezTo>
                    <a:pt x="6" y="13"/>
                    <a:pt x="5" y="17"/>
                    <a:pt x="4" y="19"/>
                  </a:cubicBezTo>
                  <a:cubicBezTo>
                    <a:pt x="2" y="29"/>
                    <a:pt x="0" y="44"/>
                    <a:pt x="0" y="44"/>
                  </a:cubicBezTo>
                  <a:cubicBezTo>
                    <a:pt x="0" y="50"/>
                    <a:pt x="0" y="55"/>
                    <a:pt x="1" y="58"/>
                  </a:cubicBezTo>
                  <a:cubicBezTo>
                    <a:pt x="2" y="61"/>
                    <a:pt x="5" y="63"/>
                    <a:pt x="8" y="64"/>
                  </a:cubicBezTo>
                  <a:cubicBezTo>
                    <a:pt x="11" y="65"/>
                    <a:pt x="13" y="65"/>
                    <a:pt x="16" y="65"/>
                  </a:cubicBezTo>
                  <a:cubicBezTo>
                    <a:pt x="19" y="65"/>
                    <a:pt x="22" y="64"/>
                    <a:pt x="25" y="63"/>
                  </a:cubicBezTo>
                  <a:cubicBezTo>
                    <a:pt x="28" y="61"/>
                    <a:pt x="30" y="59"/>
                    <a:pt x="31" y="55"/>
                  </a:cubicBezTo>
                  <a:cubicBezTo>
                    <a:pt x="32" y="50"/>
                    <a:pt x="31" y="54"/>
                    <a:pt x="34" y="40"/>
                  </a:cubicBezTo>
                  <a:lnTo>
                    <a:pt x="36" y="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grpSp>
        <p:nvGrpSpPr>
          <p:cNvPr id="3104" name="Group 3103">
            <a:extLst>
              <a:ext uri="{FF2B5EF4-FFF2-40B4-BE49-F238E27FC236}">
                <a16:creationId xmlns:a16="http://schemas.microsoft.com/office/drawing/2014/main" id="{3214C51D-3B74-4CCB-82B8-A184460FC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25210" y="268794"/>
            <a:ext cx="632305" cy="1606552"/>
            <a:chOff x="10224385" y="954724"/>
            <a:chExt cx="1324087" cy="3364228"/>
          </a:xfrm>
        </p:grpSpPr>
        <p:sp>
          <p:nvSpPr>
            <p:cNvPr id="3105" name="Freeform 80">
              <a:extLst>
                <a:ext uri="{FF2B5EF4-FFF2-40B4-BE49-F238E27FC236}">
                  <a16:creationId xmlns:a16="http://schemas.microsoft.com/office/drawing/2014/main" id="{66CD91DA-BDB8-476E-8111-2918188D6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62739" y="2385730"/>
              <a:ext cx="985733" cy="504616"/>
            </a:xfrm>
            <a:custGeom>
              <a:avLst/>
              <a:gdLst>
                <a:gd name="T0" fmla="*/ 53 w 66"/>
                <a:gd name="T1" fmla="*/ 33 h 34"/>
                <a:gd name="T2" fmla="*/ 39 w 66"/>
                <a:gd name="T3" fmla="*/ 33 h 34"/>
                <a:gd name="T4" fmla="*/ 21 w 66"/>
                <a:gd name="T5" fmla="*/ 33 h 34"/>
                <a:gd name="T6" fmla="*/ 12 w 66"/>
                <a:gd name="T7" fmla="*/ 32 h 34"/>
                <a:gd name="T8" fmla="*/ 3 w 66"/>
                <a:gd name="T9" fmla="*/ 28 h 34"/>
                <a:gd name="T10" fmla="*/ 0 w 66"/>
                <a:gd name="T11" fmla="*/ 21 h 34"/>
                <a:gd name="T12" fmla="*/ 0 w 66"/>
                <a:gd name="T13" fmla="*/ 16 h 34"/>
                <a:gd name="T14" fmla="*/ 3 w 66"/>
                <a:gd name="T15" fmla="*/ 7 h 34"/>
                <a:gd name="T16" fmla="*/ 11 w 66"/>
                <a:gd name="T17" fmla="*/ 3 h 34"/>
                <a:gd name="T18" fmla="*/ 23 w 66"/>
                <a:gd name="T19" fmla="*/ 2 h 34"/>
                <a:gd name="T20" fmla="*/ 43 w 66"/>
                <a:gd name="T21" fmla="*/ 0 h 34"/>
                <a:gd name="T22" fmla="*/ 48 w 66"/>
                <a:gd name="T23" fmla="*/ 0 h 34"/>
                <a:gd name="T24" fmla="*/ 62 w 66"/>
                <a:gd name="T25" fmla="*/ 4 h 34"/>
                <a:gd name="T26" fmla="*/ 66 w 66"/>
                <a:gd name="T27" fmla="*/ 13 h 34"/>
                <a:gd name="T28" fmla="*/ 66 w 66"/>
                <a:gd name="T29" fmla="*/ 20 h 34"/>
                <a:gd name="T30" fmla="*/ 62 w 66"/>
                <a:gd name="T31" fmla="*/ 29 h 34"/>
                <a:gd name="T32" fmla="*/ 53 w 66"/>
                <a:gd name="T33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6" h="34">
                  <a:moveTo>
                    <a:pt x="53" y="33"/>
                  </a:moveTo>
                  <a:cubicBezTo>
                    <a:pt x="47" y="33"/>
                    <a:pt x="53" y="34"/>
                    <a:pt x="39" y="33"/>
                  </a:cubicBezTo>
                  <a:cubicBezTo>
                    <a:pt x="24" y="33"/>
                    <a:pt x="21" y="33"/>
                    <a:pt x="21" y="33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7" y="31"/>
                    <a:pt x="4" y="30"/>
                    <a:pt x="3" y="28"/>
                  </a:cubicBezTo>
                  <a:cubicBezTo>
                    <a:pt x="1" y="26"/>
                    <a:pt x="0" y="24"/>
                    <a:pt x="0" y="21"/>
                  </a:cubicBezTo>
                  <a:cubicBezTo>
                    <a:pt x="0" y="21"/>
                    <a:pt x="0" y="19"/>
                    <a:pt x="0" y="16"/>
                  </a:cubicBezTo>
                  <a:cubicBezTo>
                    <a:pt x="0" y="13"/>
                    <a:pt x="1" y="10"/>
                    <a:pt x="3" y="7"/>
                  </a:cubicBezTo>
                  <a:cubicBezTo>
                    <a:pt x="4" y="5"/>
                    <a:pt x="7" y="3"/>
                    <a:pt x="11" y="3"/>
                  </a:cubicBezTo>
                  <a:cubicBezTo>
                    <a:pt x="16" y="2"/>
                    <a:pt x="20" y="2"/>
                    <a:pt x="23" y="2"/>
                  </a:cubicBezTo>
                  <a:cubicBezTo>
                    <a:pt x="32" y="1"/>
                    <a:pt x="37" y="0"/>
                    <a:pt x="43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4" y="1"/>
                    <a:pt x="59" y="3"/>
                    <a:pt x="62" y="4"/>
                  </a:cubicBezTo>
                  <a:cubicBezTo>
                    <a:pt x="65" y="6"/>
                    <a:pt x="66" y="9"/>
                    <a:pt x="66" y="13"/>
                  </a:cubicBezTo>
                  <a:cubicBezTo>
                    <a:pt x="66" y="15"/>
                    <a:pt x="66" y="17"/>
                    <a:pt x="66" y="20"/>
                  </a:cubicBezTo>
                  <a:cubicBezTo>
                    <a:pt x="65" y="23"/>
                    <a:pt x="64" y="26"/>
                    <a:pt x="62" y="29"/>
                  </a:cubicBezTo>
                  <a:cubicBezTo>
                    <a:pt x="60" y="31"/>
                    <a:pt x="57" y="32"/>
                    <a:pt x="53" y="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106" name="Freeform 84">
              <a:extLst>
                <a:ext uri="{FF2B5EF4-FFF2-40B4-BE49-F238E27FC236}">
                  <a16:creationId xmlns:a16="http://schemas.microsoft.com/office/drawing/2014/main" id="{576CF7BA-63E8-47BF-AB8E-E9134BE8E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874527">
              <a:off x="10288245" y="954724"/>
              <a:ext cx="852074" cy="892781"/>
            </a:xfrm>
            <a:custGeom>
              <a:avLst/>
              <a:gdLst>
                <a:gd name="T0" fmla="*/ 4 w 57"/>
                <a:gd name="T1" fmla="*/ 34 h 60"/>
                <a:gd name="T2" fmla="*/ 17 w 57"/>
                <a:gd name="T3" fmla="*/ 18 h 60"/>
                <a:gd name="T4" fmla="*/ 26 w 57"/>
                <a:gd name="T5" fmla="*/ 8 h 60"/>
                <a:gd name="T6" fmla="*/ 29 w 57"/>
                <a:gd name="T7" fmla="*/ 5 h 60"/>
                <a:gd name="T8" fmla="*/ 41 w 57"/>
                <a:gd name="T9" fmla="*/ 0 h 60"/>
                <a:gd name="T10" fmla="*/ 51 w 57"/>
                <a:gd name="T11" fmla="*/ 6 h 60"/>
                <a:gd name="T12" fmla="*/ 56 w 57"/>
                <a:gd name="T13" fmla="*/ 16 h 60"/>
                <a:gd name="T14" fmla="*/ 51 w 57"/>
                <a:gd name="T15" fmla="*/ 28 h 60"/>
                <a:gd name="T16" fmla="*/ 29 w 57"/>
                <a:gd name="T17" fmla="*/ 53 h 60"/>
                <a:gd name="T18" fmla="*/ 17 w 57"/>
                <a:gd name="T19" fmla="*/ 59 h 60"/>
                <a:gd name="T20" fmla="*/ 5 w 57"/>
                <a:gd name="T21" fmla="*/ 54 h 60"/>
                <a:gd name="T22" fmla="*/ 0 w 57"/>
                <a:gd name="T23" fmla="*/ 45 h 60"/>
                <a:gd name="T24" fmla="*/ 4 w 57"/>
                <a:gd name="T25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0">
                  <a:moveTo>
                    <a:pt x="4" y="34"/>
                  </a:moveTo>
                  <a:cubicBezTo>
                    <a:pt x="5" y="33"/>
                    <a:pt x="17" y="18"/>
                    <a:pt x="17" y="18"/>
                  </a:cubicBezTo>
                  <a:cubicBezTo>
                    <a:pt x="21" y="14"/>
                    <a:pt x="24" y="10"/>
                    <a:pt x="26" y="8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34" y="2"/>
                    <a:pt x="38" y="0"/>
                    <a:pt x="41" y="0"/>
                  </a:cubicBezTo>
                  <a:cubicBezTo>
                    <a:pt x="44" y="1"/>
                    <a:pt x="47" y="2"/>
                    <a:pt x="51" y="6"/>
                  </a:cubicBezTo>
                  <a:cubicBezTo>
                    <a:pt x="55" y="10"/>
                    <a:pt x="57" y="13"/>
                    <a:pt x="56" y="16"/>
                  </a:cubicBezTo>
                  <a:cubicBezTo>
                    <a:pt x="56" y="19"/>
                    <a:pt x="54" y="23"/>
                    <a:pt x="51" y="28"/>
                  </a:cubicBezTo>
                  <a:cubicBezTo>
                    <a:pt x="51" y="28"/>
                    <a:pt x="33" y="48"/>
                    <a:pt x="29" y="53"/>
                  </a:cubicBezTo>
                  <a:cubicBezTo>
                    <a:pt x="25" y="57"/>
                    <a:pt x="21" y="59"/>
                    <a:pt x="17" y="59"/>
                  </a:cubicBezTo>
                  <a:cubicBezTo>
                    <a:pt x="13" y="60"/>
                    <a:pt x="9" y="58"/>
                    <a:pt x="5" y="54"/>
                  </a:cubicBezTo>
                  <a:cubicBezTo>
                    <a:pt x="2" y="51"/>
                    <a:pt x="0" y="48"/>
                    <a:pt x="0" y="45"/>
                  </a:cubicBezTo>
                  <a:cubicBezTo>
                    <a:pt x="0" y="42"/>
                    <a:pt x="2" y="38"/>
                    <a:pt x="4" y="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  <p:sp>
          <p:nvSpPr>
            <p:cNvPr id="3107" name="Freeform 87">
              <a:extLst>
                <a:ext uri="{FF2B5EF4-FFF2-40B4-BE49-F238E27FC236}">
                  <a16:creationId xmlns:a16="http://schemas.microsoft.com/office/drawing/2014/main" id="{C0C95E2B-D068-4E18-85DE-266A42E6C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20630858">
              <a:off x="10224385" y="3437261"/>
              <a:ext cx="824227" cy="881691"/>
            </a:xfrm>
            <a:custGeom>
              <a:avLst/>
              <a:gdLst>
                <a:gd name="T0" fmla="*/ 0 w 55"/>
                <a:gd name="T1" fmla="*/ 17 h 59"/>
                <a:gd name="T2" fmla="*/ 1 w 55"/>
                <a:gd name="T3" fmla="*/ 11 h 59"/>
                <a:gd name="T4" fmla="*/ 4 w 55"/>
                <a:gd name="T5" fmla="*/ 6 h 59"/>
                <a:gd name="T6" fmla="*/ 7 w 55"/>
                <a:gd name="T7" fmla="*/ 4 h 59"/>
                <a:gd name="T8" fmla="*/ 14 w 55"/>
                <a:gd name="T9" fmla="*/ 0 h 59"/>
                <a:gd name="T10" fmla="*/ 23 w 55"/>
                <a:gd name="T11" fmla="*/ 3 h 59"/>
                <a:gd name="T12" fmla="*/ 31 w 55"/>
                <a:gd name="T13" fmla="*/ 11 h 59"/>
                <a:gd name="T14" fmla="*/ 38 w 55"/>
                <a:gd name="T15" fmla="*/ 20 h 59"/>
                <a:gd name="T16" fmla="*/ 48 w 55"/>
                <a:gd name="T17" fmla="*/ 31 h 59"/>
                <a:gd name="T18" fmla="*/ 55 w 55"/>
                <a:gd name="T19" fmla="*/ 43 h 59"/>
                <a:gd name="T20" fmla="*/ 49 w 55"/>
                <a:gd name="T21" fmla="*/ 55 h 59"/>
                <a:gd name="T22" fmla="*/ 38 w 55"/>
                <a:gd name="T23" fmla="*/ 59 h 59"/>
                <a:gd name="T24" fmla="*/ 33 w 55"/>
                <a:gd name="T25" fmla="*/ 58 h 59"/>
                <a:gd name="T26" fmla="*/ 26 w 55"/>
                <a:gd name="T27" fmla="*/ 53 h 59"/>
                <a:gd name="T28" fmla="*/ 5 w 55"/>
                <a:gd name="T29" fmla="*/ 27 h 59"/>
                <a:gd name="T30" fmla="*/ 0 w 55"/>
                <a:gd name="T31" fmla="*/ 1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59">
                  <a:moveTo>
                    <a:pt x="0" y="17"/>
                  </a:moveTo>
                  <a:cubicBezTo>
                    <a:pt x="0" y="14"/>
                    <a:pt x="0" y="12"/>
                    <a:pt x="1" y="11"/>
                  </a:cubicBezTo>
                  <a:cubicBezTo>
                    <a:pt x="2" y="9"/>
                    <a:pt x="3" y="8"/>
                    <a:pt x="4" y="6"/>
                  </a:cubicBezTo>
                  <a:cubicBezTo>
                    <a:pt x="6" y="5"/>
                    <a:pt x="7" y="4"/>
                    <a:pt x="7" y="4"/>
                  </a:cubicBezTo>
                  <a:cubicBezTo>
                    <a:pt x="9" y="2"/>
                    <a:pt x="12" y="1"/>
                    <a:pt x="14" y="0"/>
                  </a:cubicBezTo>
                  <a:cubicBezTo>
                    <a:pt x="17" y="0"/>
                    <a:pt x="20" y="1"/>
                    <a:pt x="23" y="3"/>
                  </a:cubicBezTo>
                  <a:cubicBezTo>
                    <a:pt x="26" y="4"/>
                    <a:pt x="29" y="7"/>
                    <a:pt x="31" y="1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52" y="36"/>
                    <a:pt x="54" y="40"/>
                    <a:pt x="55" y="43"/>
                  </a:cubicBezTo>
                  <a:cubicBezTo>
                    <a:pt x="55" y="47"/>
                    <a:pt x="54" y="52"/>
                    <a:pt x="49" y="55"/>
                  </a:cubicBezTo>
                  <a:cubicBezTo>
                    <a:pt x="45" y="58"/>
                    <a:pt x="41" y="59"/>
                    <a:pt x="38" y="59"/>
                  </a:cubicBezTo>
                  <a:cubicBezTo>
                    <a:pt x="37" y="59"/>
                    <a:pt x="35" y="59"/>
                    <a:pt x="33" y="58"/>
                  </a:cubicBezTo>
                  <a:cubicBezTo>
                    <a:pt x="31" y="57"/>
                    <a:pt x="29" y="55"/>
                    <a:pt x="26" y="53"/>
                  </a:cubicBezTo>
                  <a:cubicBezTo>
                    <a:pt x="23" y="50"/>
                    <a:pt x="5" y="27"/>
                    <a:pt x="5" y="27"/>
                  </a:cubicBezTo>
                  <a:cubicBezTo>
                    <a:pt x="2" y="23"/>
                    <a:pt x="0" y="19"/>
                    <a:pt x="0" y="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accent3"/>
                </a:solidFill>
              </a:endParaRPr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35B5B65F-F741-449E-A743-AD613C720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65765" y="1570986"/>
            <a:ext cx="8186257" cy="4481975"/>
          </a:xfrm>
          <a:custGeom>
            <a:avLst/>
            <a:gdLst/>
            <a:ahLst/>
            <a:cxnLst/>
            <a:rect l="l" t="t" r="r" b="b"/>
            <a:pathLst>
              <a:path w="10728325" h="3132136">
                <a:moveTo>
                  <a:pt x="0" y="0"/>
                </a:moveTo>
                <a:lnTo>
                  <a:pt x="10728325" y="0"/>
                </a:lnTo>
                <a:lnTo>
                  <a:pt x="10728325" y="3132136"/>
                </a:lnTo>
                <a:lnTo>
                  <a:pt x="0" y="313213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3109" name="Freeform: Shape 3108">
            <a:extLst>
              <a:ext uri="{FF2B5EF4-FFF2-40B4-BE49-F238E27FC236}">
                <a16:creationId xmlns:a16="http://schemas.microsoft.com/office/drawing/2014/main" id="{61DBDC3E-EFBF-429B-957B-6C76FFB44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5693480" y="359481"/>
            <a:ext cx="805041" cy="12192001"/>
          </a:xfrm>
          <a:custGeom>
            <a:avLst/>
            <a:gdLst>
              <a:gd name="connsiteX0" fmla="*/ 0 w 805041"/>
              <a:gd name="connsiteY0" fmla="*/ 12192001 h 12192001"/>
              <a:gd name="connsiteX1" fmla="*/ 2268 w 805041"/>
              <a:gd name="connsiteY1" fmla="*/ 11635931 h 12192001"/>
              <a:gd name="connsiteX2" fmla="*/ 39265 w 805041"/>
              <a:gd name="connsiteY2" fmla="*/ 9246579 h 12192001"/>
              <a:gd name="connsiteX3" fmla="*/ 79643 w 805041"/>
              <a:gd name="connsiteY3" fmla="*/ 7976300 h 12192001"/>
              <a:gd name="connsiteX4" fmla="*/ 39265 w 805041"/>
              <a:gd name="connsiteY4" fmla="*/ 7150621 h 12192001"/>
              <a:gd name="connsiteX5" fmla="*/ 39265 w 805041"/>
              <a:gd name="connsiteY5" fmla="*/ 6515481 h 12192001"/>
              <a:gd name="connsiteX6" fmla="*/ 39265 w 805041"/>
              <a:gd name="connsiteY6" fmla="*/ 4864121 h 12192001"/>
              <a:gd name="connsiteX7" fmla="*/ 79645 w 805041"/>
              <a:gd name="connsiteY7" fmla="*/ 2958705 h 12192001"/>
              <a:gd name="connsiteX8" fmla="*/ 54260 w 805041"/>
              <a:gd name="connsiteY8" fmla="*/ 203487 h 12192001"/>
              <a:gd name="connsiteX9" fmla="*/ 52385 w 805041"/>
              <a:gd name="connsiteY9" fmla="*/ 0 h 12192001"/>
              <a:gd name="connsiteX10" fmla="*/ 805041 w 805041"/>
              <a:gd name="connsiteY10" fmla="*/ 0 h 12192001"/>
              <a:gd name="connsiteX11" fmla="*/ 805040 w 805041"/>
              <a:gd name="connsiteY11" fmla="*/ 12192001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05041" h="12192001">
                <a:moveTo>
                  <a:pt x="0" y="12192001"/>
                </a:moveTo>
                <a:lnTo>
                  <a:pt x="2268" y="11635931"/>
                </a:lnTo>
                <a:cubicBezTo>
                  <a:pt x="6616" y="10932425"/>
                  <a:pt x="16553" y="10139742"/>
                  <a:pt x="39265" y="9246579"/>
                </a:cubicBezTo>
                <a:cubicBezTo>
                  <a:pt x="79643" y="7976300"/>
                  <a:pt x="79643" y="7976300"/>
                  <a:pt x="79643" y="7976300"/>
                </a:cubicBezTo>
                <a:cubicBezTo>
                  <a:pt x="79643" y="7722245"/>
                  <a:pt x="39265" y="7468190"/>
                  <a:pt x="39265" y="7150621"/>
                </a:cubicBezTo>
                <a:cubicBezTo>
                  <a:pt x="39265" y="6833051"/>
                  <a:pt x="39265" y="6578996"/>
                  <a:pt x="39265" y="6515481"/>
                </a:cubicBezTo>
                <a:cubicBezTo>
                  <a:pt x="39265" y="4864121"/>
                  <a:pt x="39265" y="4864121"/>
                  <a:pt x="39265" y="4864121"/>
                </a:cubicBezTo>
                <a:cubicBezTo>
                  <a:pt x="79645" y="2958705"/>
                  <a:pt x="79645" y="2958705"/>
                  <a:pt x="79645" y="2958705"/>
                </a:cubicBezTo>
                <a:cubicBezTo>
                  <a:pt x="68288" y="1726140"/>
                  <a:pt x="60126" y="840233"/>
                  <a:pt x="54260" y="203487"/>
                </a:cubicBezTo>
                <a:lnTo>
                  <a:pt x="52385" y="0"/>
                </a:lnTo>
                <a:lnTo>
                  <a:pt x="805041" y="0"/>
                </a:lnTo>
                <a:lnTo>
                  <a:pt x="805040" y="12192001"/>
                </a:lnTo>
                <a:close/>
              </a:path>
            </a:pathLst>
          </a:custGeom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898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CE71A-0BA8-43BC-B906-7F9F4E684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201"/>
            <a:ext cx="5003800" cy="1477328"/>
          </a:xfrm>
        </p:spPr>
        <p:txBody>
          <a:bodyPr vert="horz" lIns="0" tIns="0" rIns="0" bIns="0" rtlCol="0" anchorCtr="0">
            <a:normAutofit/>
          </a:bodyPr>
          <a:lstStyle/>
          <a:p>
            <a:r>
              <a:rPr lang="en-US" altLang="zh-HK" spc="-100" dirty="0"/>
              <a:t>Creating trails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97AC5E-6BE3-14BB-2B49-0A98ECB94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000" y="633600"/>
            <a:ext cx="4991962" cy="5135374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solidFill>
                  <a:srgbClr val="FFFFFF"/>
                </a:solidFill>
                <a:latin typeface="+mj-lt"/>
              </a:rPr>
              <a:t>Make sure you are in Rez mode (first button on the sidebar, middle option)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solidFill>
                  <a:srgbClr val="FFFFFF"/>
                </a:solidFill>
                <a:latin typeface="+mj-lt"/>
              </a:rPr>
              <a:t>For multi-token tracks (</a:t>
            </a:r>
            <a:r>
              <a:rPr lang="en-US" altLang="zh-TW" i="1" dirty="0">
                <a:solidFill>
                  <a:srgbClr val="FFFFFF"/>
                </a:solidFill>
                <a:latin typeface="+mj-lt"/>
              </a:rPr>
              <a:t>a tree</a:t>
            </a:r>
            <a:r>
              <a:rPr lang="en-US" altLang="zh-TW" dirty="0">
                <a:solidFill>
                  <a:srgbClr val="FFFFFF"/>
                </a:solidFill>
                <a:latin typeface="+mj-lt"/>
              </a:rPr>
              <a:t>), draw a box around it to add it to the trail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solidFill>
                  <a:srgbClr val="FFFFFF"/>
                </a:solidFill>
                <a:latin typeface="+mj-lt"/>
              </a:rPr>
              <a:t>For single-token tracks, just click on it to add it to the trail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solidFill>
                  <a:srgbClr val="FFFFFF"/>
                </a:solidFill>
                <a:latin typeface="+mj-lt"/>
              </a:rPr>
              <a:t>Press Esc. to exit the currently active trail</a:t>
            </a:r>
            <a:endParaRPr lang="zh-TW" altLang="en-US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2EA356D-8CE0-8C2B-3387-6DBB00C1F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7620" y="1522425"/>
            <a:ext cx="2638425" cy="45339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1A30C75F-1361-836E-519A-C58C336D22E8}"/>
              </a:ext>
            </a:extLst>
          </p:cNvPr>
          <p:cNvSpPr txBox="1"/>
          <p:nvPr/>
        </p:nvSpPr>
        <p:spPr>
          <a:xfrm>
            <a:off x="3221900" y="1611664"/>
            <a:ext cx="391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highlight>
                  <a:srgbClr val="000000"/>
                </a:highlight>
              </a:rPr>
              <a:t>1.</a:t>
            </a:r>
            <a:endParaRPr lang="zh-TW" altLang="en-US" dirty="0">
              <a:highlight>
                <a:srgbClr val="000000"/>
              </a:highlight>
            </a:endParaRPr>
          </a:p>
        </p:txBody>
      </p:sp>
      <p:pic>
        <p:nvPicPr>
          <p:cNvPr id="10" name="Rezonator 1.1.2.2 - sbc007.rez 2023-01-15 19-14-14">
            <a:hlinkClick r:id="" action="ppaction://media"/>
            <a:extLst>
              <a:ext uri="{FF2B5EF4-FFF2-40B4-BE49-F238E27FC236}">
                <a16:creationId xmlns:a16="http://schemas.microsoft.com/office/drawing/2014/main" id="{78B9D096-F59C-A58A-B637-9D86A15D99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38467" r="32042" b="35692"/>
          <a:stretch/>
        </p:blipFill>
        <p:spPr>
          <a:xfrm>
            <a:off x="5419123" y="4733228"/>
            <a:ext cx="6822531" cy="1772202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C26CC8C7-DEAC-ADF4-34E2-3187F6BAF2B1}"/>
              </a:ext>
            </a:extLst>
          </p:cNvPr>
          <p:cNvSpPr txBox="1"/>
          <p:nvPr/>
        </p:nvSpPr>
        <p:spPr>
          <a:xfrm>
            <a:off x="7768157" y="4433937"/>
            <a:ext cx="5920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highlight>
                  <a:srgbClr val="000000"/>
                </a:highlight>
              </a:rPr>
              <a:t>2-4.</a:t>
            </a:r>
            <a:endParaRPr lang="zh-TW" altLang="en-US" dirty="0">
              <a:highlight>
                <a:srgbClr val="000000"/>
              </a:highlight>
            </a:endParaRPr>
          </a:p>
        </p:txBody>
      </p:sp>
      <p:pic>
        <p:nvPicPr>
          <p:cNvPr id="7" name="圖形 6" descr="恐龍腳印 外框">
            <a:extLst>
              <a:ext uri="{FF2B5EF4-FFF2-40B4-BE49-F238E27FC236}">
                <a16:creationId xmlns:a16="http://schemas.microsoft.com/office/drawing/2014/main" id="{DA1F77C6-3AF0-657F-EE7B-FBFAE0F5D9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17843" y="492492"/>
            <a:ext cx="914400" cy="914400"/>
          </a:xfrm>
          <a:prstGeom prst="rect">
            <a:avLst/>
          </a:prstGeom>
        </p:spPr>
      </p:pic>
      <p:pic>
        <p:nvPicPr>
          <p:cNvPr id="9" name="圖形 8" descr="腳印 外框">
            <a:extLst>
              <a:ext uri="{FF2B5EF4-FFF2-40B4-BE49-F238E27FC236}">
                <a16:creationId xmlns:a16="http://schemas.microsoft.com/office/drawing/2014/main" id="{E4224030-5FC0-8648-11D1-4160C212E2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0564539">
            <a:off x="720000" y="480326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535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obVTI">
  <a:themeElements>
    <a:clrScheme name="AnalogousFromLightSeedRightStep">
      <a:dk1>
        <a:srgbClr val="000000"/>
      </a:dk1>
      <a:lt1>
        <a:srgbClr val="FFFFFF"/>
      </a:lt1>
      <a:dk2>
        <a:srgbClr val="412D24"/>
      </a:dk2>
      <a:lt2>
        <a:srgbClr val="E2E6E8"/>
      </a:lt2>
      <a:accent1>
        <a:srgbClr val="BF9989"/>
      </a:accent1>
      <a:accent2>
        <a:srgbClr val="AFA078"/>
      </a:accent2>
      <a:accent3>
        <a:srgbClr val="A1A77E"/>
      </a:accent3>
      <a:accent4>
        <a:srgbClr val="8CAA74"/>
      </a:accent4>
      <a:accent5>
        <a:srgbClr val="82AC81"/>
      </a:accent5>
      <a:accent6>
        <a:srgbClr val="77AE8D"/>
      </a:accent6>
      <a:hlink>
        <a:srgbClr val="5E899C"/>
      </a:hlink>
      <a:folHlink>
        <a:srgbClr val="7F7F7F"/>
      </a:folHlink>
    </a:clrScheme>
    <a:fontScheme name="Blob">
      <a:majorFont>
        <a:latin typeface="Rockwell Nova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ConfettiVTI">
  <a:themeElements>
    <a:clrScheme name="AnalogousFromRegularSeedRightStep">
      <a:dk1>
        <a:srgbClr val="000000"/>
      </a:dk1>
      <a:lt1>
        <a:srgbClr val="FFFFFF"/>
      </a:lt1>
      <a:dk2>
        <a:srgbClr val="301D1B"/>
      </a:dk2>
      <a:lt2>
        <a:srgbClr val="F3F1F0"/>
      </a:lt2>
      <a:accent1>
        <a:srgbClr val="23B0C5"/>
      </a:accent1>
      <a:accent2>
        <a:srgbClr val="176DD5"/>
      </a:accent2>
      <a:accent3>
        <a:srgbClr val="2D34E7"/>
      </a:accent3>
      <a:accent4>
        <a:srgbClr val="5F17D5"/>
      </a:accent4>
      <a:accent5>
        <a:srgbClr val="C029E7"/>
      </a:accent5>
      <a:accent6>
        <a:srgbClr val="D517AC"/>
      </a:accent6>
      <a:hlink>
        <a:srgbClr val="BF503F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537</Words>
  <Application>Microsoft Office PowerPoint</Application>
  <PresentationFormat>寬螢幕</PresentationFormat>
  <Paragraphs>89</Paragraphs>
  <Slides>19</Slides>
  <Notes>0</Notes>
  <HiddenSlides>0</HiddenSlides>
  <MMClips>4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Arial</vt:lpstr>
      <vt:lpstr>Avenir Next LT Pro</vt:lpstr>
      <vt:lpstr>Calibri</vt:lpstr>
      <vt:lpstr>Gill Sans Nova</vt:lpstr>
      <vt:lpstr>Rockwell Nova Light</vt:lpstr>
      <vt:lpstr>The Hand Extrablack</vt:lpstr>
      <vt:lpstr>BlobVTI</vt:lpstr>
      <vt:lpstr>ConfettiVTI</vt:lpstr>
      <vt:lpstr>LING 124 Week 2:  Reference and tracking in Rezonator</vt:lpstr>
      <vt:lpstr>Let’s review last weeks’ shows first!</vt:lpstr>
      <vt:lpstr>Showtime!</vt:lpstr>
      <vt:lpstr>Yesterday we’ve gone through the notion of referring.</vt:lpstr>
      <vt:lpstr>Can you spot some referential expressions here?</vt:lpstr>
      <vt:lpstr>Marking up referential expressions in Rezonator</vt:lpstr>
      <vt:lpstr>Linguistic terminology vs. Rezonator terminology</vt:lpstr>
      <vt:lpstr>The excerpt at the beginning (again)</vt:lpstr>
      <vt:lpstr>Creating trails</vt:lpstr>
      <vt:lpstr>Renaming trails</vt:lpstr>
      <vt:lpstr>Your turn!</vt:lpstr>
      <vt:lpstr>Examining coreference chains</vt:lpstr>
      <vt:lpstr>Understanding the nav window</vt:lpstr>
      <vt:lpstr>Understanding the nav window</vt:lpstr>
      <vt:lpstr>PowerPoint 簡報</vt:lpstr>
      <vt:lpstr>Factors related to accessibility (in English)</vt:lpstr>
      <vt:lpstr>One-to-one vs. one-to-many</vt:lpstr>
      <vt:lpstr>Changing the entity type of trails</vt:lpstr>
      <vt:lpstr>Your turn!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LING 124 Week 2:  Reference and tracking in Rezonator</dc:title>
  <dc:creator>Ryan Lai</dc:creator>
  <cp:lastModifiedBy>Ryan Lai</cp:lastModifiedBy>
  <cp:revision>13</cp:revision>
  <dcterms:created xsi:type="dcterms:W3CDTF">2023-01-13T20:51:01Z</dcterms:created>
  <dcterms:modified xsi:type="dcterms:W3CDTF">2023-01-18T05:42:54Z</dcterms:modified>
</cp:coreProperties>
</file>

<file path=docProps/thumbnail.jpeg>
</file>